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866" r:id="rId1"/>
  </p:sldMasterIdLst>
  <p:notesMasterIdLst>
    <p:notesMasterId r:id="rId60"/>
  </p:notesMasterIdLst>
  <p:handoutMasterIdLst>
    <p:handoutMasterId r:id="rId61"/>
  </p:handoutMasterIdLst>
  <p:sldIdLst>
    <p:sldId id="529" r:id="rId2"/>
    <p:sldId id="382" r:id="rId3"/>
    <p:sldId id="383" r:id="rId4"/>
    <p:sldId id="477" r:id="rId5"/>
    <p:sldId id="478" r:id="rId6"/>
    <p:sldId id="522" r:id="rId7"/>
    <p:sldId id="523" r:id="rId8"/>
    <p:sldId id="510" r:id="rId9"/>
    <p:sldId id="511" r:id="rId10"/>
    <p:sldId id="505" r:id="rId11"/>
    <p:sldId id="508" r:id="rId12"/>
    <p:sldId id="579" r:id="rId13"/>
    <p:sldId id="554" r:id="rId14"/>
    <p:sldId id="564" r:id="rId15"/>
    <p:sldId id="355" r:id="rId16"/>
    <p:sldId id="540" r:id="rId17"/>
    <p:sldId id="357" r:id="rId18"/>
    <p:sldId id="542" r:id="rId19"/>
    <p:sldId id="513" r:id="rId20"/>
    <p:sldId id="545" r:id="rId21"/>
    <p:sldId id="518" r:id="rId22"/>
    <p:sldId id="548" r:id="rId23"/>
    <p:sldId id="550" r:id="rId24"/>
    <p:sldId id="546" r:id="rId25"/>
    <p:sldId id="547" r:id="rId26"/>
    <p:sldId id="549" r:id="rId27"/>
    <p:sldId id="526" r:id="rId28"/>
    <p:sldId id="551" r:id="rId29"/>
    <p:sldId id="565" r:id="rId30"/>
    <p:sldId id="555" r:id="rId31"/>
    <p:sldId id="556" r:id="rId32"/>
    <p:sldId id="358" r:id="rId33"/>
    <p:sldId id="553" r:id="rId34"/>
    <p:sldId id="566" r:id="rId35"/>
    <p:sldId id="561" r:id="rId36"/>
    <p:sldId id="560" r:id="rId37"/>
    <p:sldId id="557" r:id="rId38"/>
    <p:sldId id="562" r:id="rId39"/>
    <p:sldId id="356" r:id="rId40"/>
    <p:sldId id="563" r:id="rId41"/>
    <p:sldId id="567" r:id="rId42"/>
    <p:sldId id="568" r:id="rId43"/>
    <p:sldId id="570" r:id="rId44"/>
    <p:sldId id="572" r:id="rId45"/>
    <p:sldId id="573" r:id="rId46"/>
    <p:sldId id="507" r:id="rId47"/>
    <p:sldId id="574" r:id="rId48"/>
    <p:sldId id="576" r:id="rId49"/>
    <p:sldId id="577" r:id="rId50"/>
    <p:sldId id="571" r:id="rId51"/>
    <p:sldId id="514" r:id="rId52"/>
    <p:sldId id="575" r:id="rId53"/>
    <p:sldId id="524" r:id="rId54"/>
    <p:sldId id="527" r:id="rId55"/>
    <p:sldId id="528" r:id="rId56"/>
    <p:sldId id="491" r:id="rId57"/>
    <p:sldId id="578" r:id="rId58"/>
    <p:sldId id="447" r:id="rId59"/>
  </p:sldIdLst>
  <p:sldSz cx="10160000" cy="5715000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Corbel" panose="020B0503020204020204" pitchFamily="34" charset="0"/>
      <p:regular r:id="rId66"/>
      <p:bold r:id="rId67"/>
      <p:italic r:id="rId68"/>
      <p:boldItalic r:id="rId69"/>
    </p:embeddedFont>
    <p:embeddedFont>
      <p:font typeface="Garamond" panose="02020404030301010803" pitchFamily="18" charset="0"/>
      <p:regular r:id="rId70"/>
      <p:bold r:id="rId71"/>
      <p:italic r:id="rId72"/>
    </p:embeddedFont>
    <p:embeddedFont>
      <p:font typeface="Raleway" panose="020B0503030101060003" pitchFamily="34" charset="0"/>
      <p:regular r:id="rId73"/>
      <p:bold r:id="rId74"/>
      <p:italic r:id="rId75"/>
      <p:boldItalic r:id="rId76"/>
    </p:embeddedFont>
    <p:embeddedFont>
      <p:font typeface="Wingdings 2" panose="05020102010507070707" pitchFamily="18" charset="2"/>
      <p:regular r:id="rId77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EE55061E-09B9-4FEF-BD11-5D9B8EB5BF4E}">
          <p14:sldIdLst>
            <p14:sldId id="529"/>
            <p14:sldId id="382"/>
            <p14:sldId id="383"/>
            <p14:sldId id="477"/>
            <p14:sldId id="478"/>
            <p14:sldId id="522"/>
            <p14:sldId id="523"/>
            <p14:sldId id="510"/>
            <p14:sldId id="511"/>
            <p14:sldId id="505"/>
            <p14:sldId id="508"/>
            <p14:sldId id="579"/>
            <p14:sldId id="554"/>
          </p14:sldIdLst>
        </p14:section>
        <p14:section name="Week" id="{46485D33-DE9F-4387-8134-58F1FBF039BB}">
          <p14:sldIdLst>
            <p14:sldId id="564"/>
            <p14:sldId id="355"/>
            <p14:sldId id="540"/>
            <p14:sldId id="357"/>
            <p14:sldId id="542"/>
            <p14:sldId id="513"/>
            <p14:sldId id="545"/>
            <p14:sldId id="518"/>
            <p14:sldId id="548"/>
            <p14:sldId id="550"/>
            <p14:sldId id="546"/>
            <p14:sldId id="547"/>
            <p14:sldId id="549"/>
            <p14:sldId id="526"/>
            <p14:sldId id="551"/>
          </p14:sldIdLst>
        </p14:section>
        <p14:section name="Month" id="{69445FCB-4C73-4ACC-90D8-1E4DFE2DDCC7}">
          <p14:sldIdLst>
            <p14:sldId id="565"/>
            <p14:sldId id="555"/>
            <p14:sldId id="556"/>
            <p14:sldId id="358"/>
            <p14:sldId id="553"/>
          </p14:sldIdLst>
        </p14:section>
        <p14:section name="Quarter" id="{92C2C59F-49B6-4AA3-89BE-B06E8265C56E}">
          <p14:sldIdLst>
            <p14:sldId id="566"/>
            <p14:sldId id="561"/>
            <p14:sldId id="560"/>
            <p14:sldId id="557"/>
            <p14:sldId id="562"/>
            <p14:sldId id="356"/>
            <p14:sldId id="563"/>
          </p14:sldIdLst>
        </p14:section>
        <p14:section name="Year" id="{0F7649F1-EBBC-4491-AE05-4E78C8807EB7}">
          <p14:sldIdLst>
            <p14:sldId id="567"/>
            <p14:sldId id="568"/>
            <p14:sldId id="570"/>
            <p14:sldId id="572"/>
            <p14:sldId id="573"/>
            <p14:sldId id="507"/>
            <p14:sldId id="574"/>
            <p14:sldId id="576"/>
            <p14:sldId id="577"/>
            <p14:sldId id="571"/>
            <p14:sldId id="514"/>
            <p14:sldId id="575"/>
            <p14:sldId id="524"/>
          </p14:sldIdLst>
        </p14:section>
        <p14:section name="Komponenten" id="{EAF5ED4E-E30E-41AE-8773-2D359515C985}">
          <p14:sldIdLst>
            <p14:sldId id="527"/>
            <p14:sldId id="528"/>
            <p14:sldId id="491"/>
            <p14:sldId id="578"/>
          </p14:sldIdLst>
        </p14:section>
        <p14:section name="Finale" id="{39F34B37-B9B9-4EB4-9529-58020019985A}">
          <p14:sldIdLst>
            <p14:sldId id="44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32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laf Dammann" initials="O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0404"/>
    <a:srgbClr val="1D1D1D"/>
    <a:srgbClr val="E4E4E4"/>
    <a:srgbClr val="00B86E"/>
    <a:srgbClr val="00E689"/>
    <a:srgbClr val="172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ittlere Formatvorlage 1 - Akz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9" autoAdjust="0"/>
    <p:restoredTop sz="91228" autoAdjust="0"/>
  </p:normalViewPr>
  <p:slideViewPr>
    <p:cSldViewPr>
      <p:cViewPr varScale="1">
        <p:scale>
          <a:sx n="116" d="100"/>
          <a:sy n="116" d="100"/>
        </p:scale>
        <p:origin x="234" y="-150"/>
      </p:cViewPr>
      <p:guideLst>
        <p:guide orient="horz" pos="1800"/>
        <p:guide pos="320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624"/>
    </p:cViewPr>
  </p:sorterViewPr>
  <p:notesViewPr>
    <p:cSldViewPr>
      <p:cViewPr varScale="1">
        <p:scale>
          <a:sx n="87" d="100"/>
          <a:sy n="87" d="100"/>
        </p:scale>
        <p:origin x="384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2.fntdata"/><Relationship Id="rId68" Type="http://schemas.openxmlformats.org/officeDocument/2006/relationships/font" Target="fonts/font7.fntdata"/><Relationship Id="rId76" Type="http://schemas.openxmlformats.org/officeDocument/2006/relationships/font" Target="fonts/font15.fntdata"/><Relationship Id="rId7" Type="http://schemas.openxmlformats.org/officeDocument/2006/relationships/slide" Target="slides/slide6.xml"/><Relationship Id="rId71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5.fntdata"/><Relationship Id="rId74" Type="http://schemas.openxmlformats.org/officeDocument/2006/relationships/font" Target="fonts/font13.fntdata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4.fntdata"/><Relationship Id="rId73" Type="http://schemas.openxmlformats.org/officeDocument/2006/relationships/font" Target="fonts/font12.fntdata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3.fntdata"/><Relationship Id="rId69" Type="http://schemas.openxmlformats.org/officeDocument/2006/relationships/font" Target="fonts/font8.fntdata"/><Relationship Id="rId77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1.fntdata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1.fntdata"/><Relationship Id="rId70" Type="http://schemas.openxmlformats.org/officeDocument/2006/relationships/font" Target="fonts/font9.fntdata"/><Relationship Id="rId75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5FC03565-1D75-4A3B-A5AA-5DFBFA20E4A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89FBE6F-B9C8-47BC-A252-5A43F7CBC5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075241-84C0-4083-9D49-E9996BF41EF6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96CE6C3-AAFD-475E-A90E-5E7B958852C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953A930-6FAB-46B6-810F-C6908A092B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6B16B-185D-4CE9-ADFD-71425F48692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106218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3EF076-CE13-4F53-8149-B29B105F96A1}" type="datetimeFigureOut">
              <a:rPr lang="de-DE" smtClean="0"/>
              <a:t>17.11.2020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85435-0842-4D30-AE6D-E251629417B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761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19465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Mens</a:t>
            </a:r>
            <a:r>
              <a:rPr lang="de-DE" dirty="0"/>
              <a:t> </a:t>
            </a:r>
            <a:r>
              <a:rPr lang="de-DE" dirty="0" err="1"/>
              <a:t>sana</a:t>
            </a:r>
            <a:r>
              <a:rPr lang="de-DE" dirty="0"/>
              <a:t> in </a:t>
            </a:r>
            <a:r>
              <a:rPr lang="de-DE" dirty="0" err="1"/>
              <a:t>corporae</a:t>
            </a:r>
            <a:r>
              <a:rPr lang="de-DE" dirty="0"/>
              <a:t> </a:t>
            </a:r>
            <a:r>
              <a:rPr lang="de-DE" dirty="0" err="1"/>
              <a:t>sano</a:t>
            </a:r>
            <a:endParaRPr lang="de-DE" dirty="0"/>
          </a:p>
          <a:p>
            <a:r>
              <a:rPr lang="de-DE" dirty="0"/>
              <a:t>Sport, Bewegung, schlaf</a:t>
            </a:r>
          </a:p>
          <a:p>
            <a:r>
              <a:rPr lang="de-DE" dirty="0"/>
              <a:t>Gutes essen, sex, liebe, Familie</a:t>
            </a:r>
          </a:p>
          <a:p>
            <a:r>
              <a:rPr lang="de-DE" dirty="0"/>
              <a:t>Hobby, reisen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55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432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56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2678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57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0718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66935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399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83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Socializing, </a:t>
            </a:r>
            <a:r>
              <a:rPr lang="de-DE" dirty="0" err="1"/>
              <a:t>no</a:t>
            </a:r>
            <a:r>
              <a:rPr lang="de-DE" dirty="0"/>
              <a:t> </a:t>
            </a:r>
            <a:r>
              <a:rPr lang="de-DE" dirty="0" err="1"/>
              <a:t>status</a:t>
            </a:r>
            <a:r>
              <a:rPr lang="de-DE" dirty="0"/>
              <a:t> </a:t>
            </a:r>
            <a:r>
              <a:rPr lang="de-DE" dirty="0" err="1"/>
              <a:t>call</a:t>
            </a:r>
            <a:r>
              <a:rPr lang="de-DE" dirty="0"/>
              <a:t>!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0769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Silent time, Zeit für Dich zum Denken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4659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dirty="0"/>
              <a:t>Silent time, Zeit für Dich zum Denken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0472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Was wird gefordert?</a:t>
            </a:r>
          </a:p>
          <a:p>
            <a:r>
              <a:rPr lang="de-DE" dirty="0"/>
              <a:t>Was wird incentiviert?</a:t>
            </a:r>
          </a:p>
          <a:p>
            <a:r>
              <a:rPr lang="de-DE" dirty="0"/>
              <a:t>Wofür gibt es Bonus / Malus?</a:t>
            </a:r>
          </a:p>
          <a:p>
            <a:r>
              <a:rPr lang="de-DE" dirty="0"/>
              <a:t>Was wird vorgelebt?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31794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Mens</a:t>
            </a:r>
            <a:r>
              <a:rPr lang="de-DE" dirty="0"/>
              <a:t> </a:t>
            </a:r>
            <a:r>
              <a:rPr lang="de-DE" dirty="0" err="1"/>
              <a:t>sana</a:t>
            </a:r>
            <a:r>
              <a:rPr lang="de-DE" dirty="0"/>
              <a:t> in </a:t>
            </a:r>
            <a:r>
              <a:rPr lang="de-DE" dirty="0" err="1"/>
              <a:t>corporae</a:t>
            </a:r>
            <a:r>
              <a:rPr lang="de-DE" dirty="0"/>
              <a:t> </a:t>
            </a:r>
            <a:r>
              <a:rPr lang="de-DE" dirty="0" err="1"/>
              <a:t>sano</a:t>
            </a:r>
            <a:endParaRPr lang="de-DE" dirty="0"/>
          </a:p>
          <a:p>
            <a:r>
              <a:rPr lang="de-DE" dirty="0"/>
              <a:t>Sport, Bewegung, schlaf</a:t>
            </a:r>
          </a:p>
          <a:p>
            <a:r>
              <a:rPr lang="de-DE" dirty="0"/>
              <a:t>Gutes essen, sex, liebe, Familie</a:t>
            </a:r>
          </a:p>
          <a:p>
            <a:r>
              <a:rPr lang="de-DE" dirty="0"/>
              <a:t>Hobby, reisen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685435-0842-4D30-AE6D-E251629417BD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44746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bg>
      <p:bgPr>
        <a:gradFill flip="none" rotWithShape="1">
          <a:gsLst>
            <a:gs pos="0">
              <a:schemeClr val="tx1">
                <a:lumMod val="75000"/>
                <a:lumOff val="25000"/>
              </a:schemeClr>
            </a:gs>
            <a:gs pos="50000">
              <a:srgbClr val="1D1D1D"/>
            </a:gs>
            <a:gs pos="100000">
              <a:schemeClr val="tx1">
                <a:lumMod val="10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97259"/>
            <a:ext cx="10160000" cy="432048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5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9520" y="1057300"/>
            <a:ext cx="8640960" cy="2737460"/>
          </a:xfrm>
        </p:spPr>
        <p:txBody>
          <a:bodyPr anchor="b">
            <a:normAutofit/>
          </a:bodyPr>
          <a:lstStyle>
            <a:lvl1pPr algn="l">
              <a:defRPr sz="5400" spc="-83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9520" y="3937620"/>
            <a:ext cx="8640960" cy="716252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bg1">
                    <a:lumMod val="95000"/>
                  </a:schemeClr>
                </a:solidFill>
              </a:defRPr>
            </a:lvl1pPr>
            <a:lvl2pPr marL="380985" indent="0" algn="ctr">
              <a:buNone/>
              <a:defRPr sz="1833"/>
            </a:lvl2pPr>
            <a:lvl3pPr marL="761970" indent="0" algn="ctr">
              <a:buNone/>
              <a:defRPr sz="1833"/>
            </a:lvl3pPr>
            <a:lvl4pPr marL="1142954" indent="0" algn="ctr">
              <a:buNone/>
              <a:defRPr sz="1667"/>
            </a:lvl4pPr>
            <a:lvl5pPr marL="1523939" indent="0" algn="ctr">
              <a:buNone/>
              <a:defRPr sz="1667"/>
            </a:lvl5pPr>
            <a:lvl6pPr marL="1904924" indent="0" algn="ctr">
              <a:buNone/>
              <a:defRPr sz="1667"/>
            </a:lvl6pPr>
            <a:lvl7pPr marL="2285909" indent="0" algn="ctr">
              <a:buNone/>
              <a:defRPr sz="1667"/>
            </a:lvl7pPr>
            <a:lvl8pPr marL="2666893" indent="0" algn="ctr">
              <a:buNone/>
              <a:defRPr sz="1667"/>
            </a:lvl8pPr>
            <a:lvl9pPr marL="3047878" indent="0" algn="ctr">
              <a:buNone/>
              <a:defRPr sz="1667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596C62E-8C51-48B4-A234-F2FC7D2C93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70" y="5447262"/>
            <a:ext cx="157795" cy="1577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139065B1-B05B-4EF8-B9E7-696CBB546E9D}"/>
              </a:ext>
            </a:extLst>
          </p:cNvPr>
          <p:cNvSpPr txBox="1"/>
          <p:nvPr userDrawn="1"/>
        </p:nvSpPr>
        <p:spPr>
          <a:xfrm>
            <a:off x="255464" y="5377780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0" dirty="0">
                <a:solidFill>
                  <a:srgbClr val="E4E4E4"/>
                </a:solidFill>
                <a:latin typeface="Raleway" panose="020B0503030101060003" pitchFamily="34" charset="0"/>
              </a:rPr>
              <a:t>© 2020     </a:t>
            </a:r>
            <a:r>
              <a:rPr lang="de-DE" sz="1000" cap="small" baseline="0" dirty="0">
                <a:solidFill>
                  <a:srgbClr val="E4E4E4"/>
                </a:solidFill>
                <a:latin typeface="Raleway" panose="020B0503030101060003" pitchFamily="34" charset="0"/>
              </a:rPr>
              <a:t>Olaf Kapinski</a:t>
            </a:r>
            <a:endParaRPr lang="de-DE" sz="500" cap="small" baseline="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472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3776" y="1082040"/>
            <a:ext cx="6336704" cy="2712720"/>
          </a:xfrm>
        </p:spPr>
        <p:txBody>
          <a:bodyPr anchor="b">
            <a:normAutofit/>
          </a:bodyPr>
          <a:lstStyle>
            <a:lvl1pPr>
              <a:defRPr sz="5400" b="0" spc="-83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9016" y="3893820"/>
            <a:ext cx="6336704" cy="7620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bg1">
                    <a:lumMod val="95000"/>
                  </a:schemeClr>
                </a:solidFill>
              </a:defRPr>
            </a:lvl1pPr>
            <a:lvl2pPr marL="3809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1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15282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48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" y="697260"/>
            <a:ext cx="2562384" cy="223644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3776" y="697260"/>
            <a:ext cx="6336704" cy="43204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167"/>
            </a:lvl6pPr>
            <a:lvl7pPr>
              <a:defRPr sz="1167"/>
            </a:lvl7pPr>
            <a:lvl8pPr>
              <a:defRPr sz="1167"/>
            </a:lvl8pPr>
            <a:lvl9pPr>
              <a:defRPr sz="1167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" y="2911812"/>
            <a:ext cx="2562384" cy="2105927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bg1">
                    <a:lumMod val="95000"/>
                  </a:schemeClr>
                </a:solidFill>
              </a:defRPr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44971016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rgbClr val="1D1D1D"/>
            </a:gs>
            <a:gs pos="100000">
              <a:schemeClr val="tx1">
                <a:lumMod val="10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399480" cy="5715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5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29FE6E2-25A5-4B15-A16F-90B12F55E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520" y="697260"/>
            <a:ext cx="8640960" cy="4320480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C4F98EC-1357-4717-BE66-5B4B3E9A67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70" y="5447262"/>
            <a:ext cx="157795" cy="157795"/>
          </a:xfrm>
          <a:prstGeom prst="rect">
            <a:avLst/>
          </a:prstGeom>
        </p:spPr>
      </p:pic>
      <p:sp>
        <p:nvSpPr>
          <p:cNvPr id="12" name="Titel 3">
            <a:extLst>
              <a:ext uri="{FF2B5EF4-FFF2-40B4-BE49-F238E27FC236}">
                <a16:creationId xmlns:a16="http://schemas.microsoft.com/office/drawing/2014/main" id="{1CEE36A4-B2A2-411F-B227-2A783353E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64" y="-93145"/>
            <a:ext cx="6849952" cy="1006429"/>
          </a:xfrm>
          <a:noFill/>
        </p:spPr>
        <p:txBody>
          <a:bodyPr wrap="none" rtlCol="0">
            <a:spAutoFit/>
          </a:bodyPr>
          <a:lstStyle>
            <a:lvl1pPr>
              <a:defRPr lang="de-DE" sz="6600">
                <a:solidFill>
                  <a:schemeClr val="tx1">
                    <a:lumMod val="95000"/>
                    <a:lumOff val="5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defTabSz="457200"/>
            <a:r>
              <a:rPr lang="de-DE" dirty="0"/>
              <a:t>Mastertitelformat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A17EAFF-80FA-4B61-8595-4A17BCD75D31}"/>
              </a:ext>
            </a:extLst>
          </p:cNvPr>
          <p:cNvSpPr txBox="1"/>
          <p:nvPr userDrawn="1"/>
        </p:nvSpPr>
        <p:spPr>
          <a:xfrm>
            <a:off x="255464" y="5377780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© 2020     </a:t>
            </a:r>
            <a:r>
              <a:rPr lang="de-DE" sz="1000" cap="small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Olaf Kapinski</a:t>
            </a:r>
            <a:endParaRPr lang="de-DE" sz="500" cap="small" baseline="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68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BF463DC3-D3A3-4311-9D54-083E12DB3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70" y="5447262"/>
            <a:ext cx="157795" cy="157795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AC07AA8-732B-4907-83A5-6C63B454C446}"/>
              </a:ext>
            </a:extLst>
          </p:cNvPr>
          <p:cNvSpPr txBox="1"/>
          <p:nvPr userDrawn="1"/>
        </p:nvSpPr>
        <p:spPr>
          <a:xfrm>
            <a:off x="255464" y="5377780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© 2020     </a:t>
            </a:r>
            <a:r>
              <a:rPr lang="de-DE" sz="1000" cap="small" baseline="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</a:rPr>
              <a:t>Olaf Kapinski</a:t>
            </a:r>
            <a:endParaRPr lang="de-DE" sz="500" cap="small" baseline="0" dirty="0">
              <a:solidFill>
                <a:schemeClr val="bg1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330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50000">
              <a:srgbClr val="1D1D1D"/>
            </a:gs>
            <a:gs pos="100000">
              <a:schemeClr val="tx1">
                <a:lumMod val="100000"/>
              </a:schemeClr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2919759" cy="5715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5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456" y="697261"/>
            <a:ext cx="2592288" cy="432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63776" y="697260"/>
            <a:ext cx="6336704" cy="4320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DC38AB0-E921-4BDC-9B5F-51514E7F349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470" y="5447262"/>
            <a:ext cx="157795" cy="1577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240920A-089B-44F5-9C84-60E3F28363D1}"/>
              </a:ext>
            </a:extLst>
          </p:cNvPr>
          <p:cNvSpPr txBox="1"/>
          <p:nvPr userDrawn="1"/>
        </p:nvSpPr>
        <p:spPr>
          <a:xfrm>
            <a:off x="255464" y="5377780"/>
            <a:ext cx="16561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0" dirty="0">
                <a:solidFill>
                  <a:srgbClr val="E4E4E4"/>
                </a:solidFill>
                <a:latin typeface="Raleway" panose="020B0503030101060003" pitchFamily="34" charset="0"/>
              </a:rPr>
              <a:t>© 2020     </a:t>
            </a:r>
            <a:r>
              <a:rPr lang="de-DE" sz="1000" cap="small" baseline="0" dirty="0">
                <a:solidFill>
                  <a:srgbClr val="E4E4E4"/>
                </a:solidFill>
                <a:latin typeface="Raleway" panose="020B0503030101060003" pitchFamily="34" charset="0"/>
              </a:rPr>
              <a:t>Olaf Kapinski</a:t>
            </a:r>
            <a:endParaRPr lang="de-DE" sz="500" cap="small" baseline="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12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9" r:id="rId2"/>
    <p:sldLayoutId id="2147483868" r:id="rId3"/>
    <p:sldLayoutId id="2147483874" r:id="rId4"/>
    <p:sldLayoutId id="2147483865" r:id="rId5"/>
    <p:sldLayoutId id="2147483873" r:id="rId6"/>
  </p:sldLayoutIdLst>
  <p:hf sldNum="0" hdr="0" ftr="0" dt="0"/>
  <p:txStyles>
    <p:titleStyle>
      <a:lvl1pPr algn="l" defTabSz="761970" rtl="0" eaLnBrk="1" latinLnBrk="0" hangingPunct="1">
        <a:lnSpc>
          <a:spcPct val="90000"/>
        </a:lnSpc>
        <a:spcBef>
          <a:spcPct val="0"/>
        </a:spcBef>
        <a:buNone/>
        <a:defRPr sz="3000" kern="1200" spc="-50" baseline="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j-ea"/>
          <a:cs typeface="+mj-cs"/>
        </a:defRPr>
      </a:lvl1pPr>
    </p:titleStyle>
    <p:bodyStyle>
      <a:lvl1pPr marL="152394" indent="-152394" algn="l" defTabSz="76197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Wingdings 2" pitchFamily="18" charset="2"/>
        <a:buChar char=""/>
        <a:defRPr sz="18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1pPr>
      <a:lvl2pPr marL="571477" indent="-152394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2pPr>
      <a:lvl3pPr marL="952462" indent="-152394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3pPr>
      <a:lvl4pPr marL="1333447" indent="-152394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4pPr>
      <a:lvl5pPr marL="1714431" indent="-152394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200" kern="1200">
          <a:solidFill>
            <a:schemeClr val="bg1">
              <a:lumMod val="95000"/>
            </a:schemeClr>
          </a:solidFill>
          <a:latin typeface="Raleway" panose="020B0503030101060003" pitchFamily="34" charset="0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1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1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1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208"/>
        </a:spcBef>
        <a:spcAft>
          <a:spcPts val="208"/>
        </a:spcAft>
        <a:buClr>
          <a:schemeClr val="accent1"/>
        </a:buClr>
        <a:buFont typeface="Wingdings 2" pitchFamily="18" charset="2"/>
        <a:buChar char=""/>
        <a:defRPr sz="1167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0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3.wdp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7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1.wdp"/><Relationship Id="rId4" Type="http://schemas.openxmlformats.org/officeDocument/2006/relationships/image" Target="../media/image2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21.wdp"/><Relationship Id="rId4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5214AA-ECA9-4DFF-8DDD-2FC633B0681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Das Führungsjahr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BA3F4A4-A9AA-4A65-8B00-16CB0060E05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56521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F76683C-7095-4A61-8FFC-D33B5BED6D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90" y="-1048105"/>
            <a:ext cx="10168490" cy="6763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517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F76683C-7095-4A61-8FFC-D33B5BED6D1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90" y="-1048105"/>
            <a:ext cx="10168490" cy="6763105"/>
          </a:xfrm>
          <a:prstGeom prst="rect">
            <a:avLst/>
          </a:prstGeom>
        </p:spPr>
      </p:pic>
      <p:sp>
        <p:nvSpPr>
          <p:cNvPr id="4" name="Inhaltsplatzhalter 5">
            <a:extLst>
              <a:ext uri="{FF2B5EF4-FFF2-40B4-BE49-F238E27FC236}">
                <a16:creationId xmlns:a16="http://schemas.microsoft.com/office/drawing/2014/main" id="{03E34AF6-0AA1-4815-A050-A1921D46049A}"/>
              </a:ext>
            </a:extLst>
          </p:cNvPr>
          <p:cNvSpPr txBox="1">
            <a:spLocks/>
          </p:cNvSpPr>
          <p:nvPr/>
        </p:nvSpPr>
        <p:spPr>
          <a:xfrm>
            <a:off x="2559720" y="1705372"/>
            <a:ext cx="8642350" cy="1080120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4400" dirty="0"/>
              <a:t>Worum geht‘s eigentlich?</a:t>
            </a:r>
          </a:p>
        </p:txBody>
      </p:sp>
    </p:spTree>
    <p:extLst>
      <p:ext uri="{BB962C8B-B14F-4D97-AF65-F5344CB8AC3E}">
        <p14:creationId xmlns:p14="http://schemas.microsoft.com/office/powerpoint/2010/main" val="3126787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6A3651F0-DCC8-4EDB-8FD7-DA6B7ACD3A4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17500"/>
            <a:ext cx="10160000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81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llipse 30">
            <a:extLst>
              <a:ext uri="{FF2B5EF4-FFF2-40B4-BE49-F238E27FC236}">
                <a16:creationId xmlns:a16="http://schemas.microsoft.com/office/drawing/2014/main" id="{F2B838C6-77E7-4FB0-868F-89D323B6FD6D}"/>
              </a:ext>
            </a:extLst>
          </p:cNvPr>
          <p:cNvSpPr/>
          <p:nvPr/>
        </p:nvSpPr>
        <p:spPr>
          <a:xfrm>
            <a:off x="2271760" y="2137420"/>
            <a:ext cx="648000" cy="648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8A0CAF43-729E-4124-B1C2-23778C855906}"/>
              </a:ext>
            </a:extLst>
          </p:cNvPr>
          <p:cNvSpPr/>
          <p:nvPr/>
        </p:nvSpPr>
        <p:spPr>
          <a:xfrm>
            <a:off x="2271760" y="2857500"/>
            <a:ext cx="648000" cy="648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7B602BD0-6B5F-47F0-9D1B-DEBC2555F247}"/>
              </a:ext>
            </a:extLst>
          </p:cNvPr>
          <p:cNvSpPr/>
          <p:nvPr/>
        </p:nvSpPr>
        <p:spPr>
          <a:xfrm>
            <a:off x="2271760" y="1417340"/>
            <a:ext cx="648000" cy="648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62E6A40A-C9A0-4E3B-9F72-EEAC7DB80B5C}"/>
              </a:ext>
            </a:extLst>
          </p:cNvPr>
          <p:cNvSpPr/>
          <p:nvPr/>
        </p:nvSpPr>
        <p:spPr>
          <a:xfrm>
            <a:off x="2271688" y="3577652"/>
            <a:ext cx="648000" cy="6480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B4BE6BA-43B2-4935-BFDA-05E893772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6E7F432-2276-4C9F-BD6A-BAD4E555F79B}"/>
              </a:ext>
            </a:extLst>
          </p:cNvPr>
          <p:cNvSpPr txBox="1"/>
          <p:nvPr/>
        </p:nvSpPr>
        <p:spPr>
          <a:xfrm>
            <a:off x="2271760" y="1419009"/>
            <a:ext cx="3663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Raleway" panose="020B0503030101060003" pitchFamily="34" charset="0"/>
              </a:rPr>
              <a:t>Wochenthemen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6036D013-970C-4C8B-AC81-E7032AD551A3}"/>
              </a:ext>
            </a:extLst>
          </p:cNvPr>
          <p:cNvSpPr txBox="1"/>
          <p:nvPr/>
        </p:nvSpPr>
        <p:spPr>
          <a:xfrm>
            <a:off x="2344696" y="2120126"/>
            <a:ext cx="35173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Raleway" panose="020B0503030101060003" pitchFamily="34" charset="0"/>
              </a:rPr>
              <a:t>Monatsthemen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17C7E75F-397B-4272-A1BE-EEBFA3644D34}"/>
              </a:ext>
            </a:extLst>
          </p:cNvPr>
          <p:cNvSpPr txBox="1"/>
          <p:nvPr/>
        </p:nvSpPr>
        <p:spPr>
          <a:xfrm>
            <a:off x="2344696" y="2869067"/>
            <a:ext cx="36327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Raleway" panose="020B0503030101060003" pitchFamily="34" charset="0"/>
              </a:rPr>
              <a:t>Quartalsthemen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8E299B3A-E70F-4FBA-845C-E3AD35349C8D}"/>
              </a:ext>
            </a:extLst>
          </p:cNvPr>
          <p:cNvSpPr txBox="1"/>
          <p:nvPr/>
        </p:nvSpPr>
        <p:spPr>
          <a:xfrm>
            <a:off x="2415704" y="3579321"/>
            <a:ext cx="3244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600" dirty="0">
                <a:solidFill>
                  <a:schemeClr val="bg1"/>
                </a:solidFill>
                <a:latin typeface="Raleway" panose="020B0503030101060003" pitchFamily="34" charset="0"/>
              </a:rPr>
              <a:t>Jahresthemen</a:t>
            </a:r>
          </a:p>
        </p:txBody>
      </p:sp>
    </p:spTree>
    <p:extLst>
      <p:ext uri="{BB962C8B-B14F-4D97-AF65-F5344CB8AC3E}">
        <p14:creationId xmlns:p14="http://schemas.microsoft.com/office/powerpoint/2010/main" val="40166223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llipse 31">
            <a:extLst>
              <a:ext uri="{FF2B5EF4-FFF2-40B4-BE49-F238E27FC236}">
                <a16:creationId xmlns:a16="http://schemas.microsoft.com/office/drawing/2014/main" id="{7B602BD0-6B5F-47F0-9D1B-DEBC2555F247}"/>
              </a:ext>
            </a:extLst>
          </p:cNvPr>
          <p:cNvSpPr>
            <a:spLocks noChangeAspect="1"/>
          </p:cNvSpPr>
          <p:nvPr/>
        </p:nvSpPr>
        <p:spPr>
          <a:xfrm>
            <a:off x="2199680" y="2137420"/>
            <a:ext cx="1224136" cy="1224136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B4BE6BA-43B2-4935-BFDA-05E893772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6E7F432-2276-4C9F-BD6A-BAD4E555F79B}"/>
              </a:ext>
            </a:extLst>
          </p:cNvPr>
          <p:cNvSpPr txBox="1"/>
          <p:nvPr/>
        </p:nvSpPr>
        <p:spPr>
          <a:xfrm>
            <a:off x="2271688" y="2169558"/>
            <a:ext cx="7143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>
                <a:solidFill>
                  <a:schemeClr val="bg1"/>
                </a:solidFill>
                <a:latin typeface="Raleway" panose="020B0503030101060003" pitchFamily="34" charset="0"/>
              </a:rPr>
              <a:t>Wochenthemen</a:t>
            </a:r>
          </a:p>
        </p:txBody>
      </p:sp>
    </p:spTree>
    <p:extLst>
      <p:ext uri="{BB962C8B-B14F-4D97-AF65-F5344CB8AC3E}">
        <p14:creationId xmlns:p14="http://schemas.microsoft.com/office/powerpoint/2010/main" val="15863351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62DE436-183F-4F5C-8F1E-8C16312860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011"/>
            <a:ext cx="10173580" cy="5723012"/>
          </a:xfrm>
          <a:prstGeom prst="rect">
            <a:avLst/>
          </a:prstGeom>
        </p:spPr>
      </p:pic>
      <p:sp>
        <p:nvSpPr>
          <p:cNvPr id="13" name="Inhaltsplatzhalter 4">
            <a:extLst>
              <a:ext uri="{FF2B5EF4-FFF2-40B4-BE49-F238E27FC236}">
                <a16:creationId xmlns:a16="http://schemas.microsoft.com/office/drawing/2014/main" id="{1FB24CDF-3C3E-4E92-AD26-9B30D6C8C8BE}"/>
              </a:ext>
            </a:extLst>
          </p:cNvPr>
          <p:cNvSpPr txBox="1">
            <a:spLocks/>
          </p:cNvSpPr>
          <p:nvPr/>
        </p:nvSpPr>
        <p:spPr>
          <a:xfrm>
            <a:off x="5080000" y="337220"/>
            <a:ext cx="5328592" cy="1440160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de-DE" sz="3600" dirty="0"/>
              <a:t>Team Meeting</a:t>
            </a:r>
          </a:p>
          <a:p>
            <a:pPr marL="0" indent="0">
              <a:buFont typeface="Wingdings 2" pitchFamily="18" charset="2"/>
              <a:buNone/>
            </a:pPr>
            <a:r>
              <a:rPr lang="de-DE" sz="2800" dirty="0"/>
              <a:t>(zwei-)wöchentlich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358918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1479600" y="4657700"/>
            <a:ext cx="144016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Mo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4359920" y="4657700"/>
            <a:ext cx="144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Mi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2919760" y="4666797"/>
            <a:ext cx="144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Di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1188B7-1B84-4D02-A8C6-F534071F309C}"/>
              </a:ext>
            </a:extLst>
          </p:cNvPr>
          <p:cNvSpPr/>
          <p:nvPr/>
        </p:nvSpPr>
        <p:spPr>
          <a:xfrm>
            <a:off x="5800240" y="4657700"/>
            <a:ext cx="144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Do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7E0A2D9-3EBD-488E-98EC-2839F60FE7A8}"/>
              </a:ext>
            </a:extLst>
          </p:cNvPr>
          <p:cNvCxnSpPr>
            <a:cxnSpLocks/>
          </p:cNvCxnSpPr>
          <p:nvPr/>
        </p:nvCxnSpPr>
        <p:spPr>
          <a:xfrm flipV="1">
            <a:off x="1479600" y="1561356"/>
            <a:ext cx="0" cy="3248744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52A8CB5-0E05-4CA9-82E2-074D9D120C84}"/>
              </a:ext>
            </a:extLst>
          </p:cNvPr>
          <p:cNvCxnSpPr>
            <a:cxnSpLocks/>
          </p:cNvCxnSpPr>
          <p:nvPr/>
        </p:nvCxnSpPr>
        <p:spPr>
          <a:xfrm>
            <a:off x="1280344" y="321754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F17DFAD-A55A-48E8-AA24-46BA5C5CF99B}"/>
              </a:ext>
            </a:extLst>
          </p:cNvPr>
          <p:cNvCxnSpPr>
            <a:cxnSpLocks/>
          </p:cNvCxnSpPr>
          <p:nvPr/>
        </p:nvCxnSpPr>
        <p:spPr>
          <a:xfrm>
            <a:off x="1280344" y="393762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73D234B9-B948-4562-90F0-A6BBD4521FE9}"/>
              </a:ext>
            </a:extLst>
          </p:cNvPr>
          <p:cNvCxnSpPr>
            <a:cxnSpLocks/>
          </p:cNvCxnSpPr>
          <p:nvPr/>
        </p:nvCxnSpPr>
        <p:spPr>
          <a:xfrm>
            <a:off x="1280344" y="177738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C830DAE0-EFAD-4B3F-81A4-AA6760BB63A9}"/>
              </a:ext>
            </a:extLst>
          </p:cNvPr>
          <p:cNvCxnSpPr>
            <a:cxnSpLocks/>
          </p:cNvCxnSpPr>
          <p:nvPr/>
        </p:nvCxnSpPr>
        <p:spPr>
          <a:xfrm>
            <a:off x="1280344" y="249746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0BCC2F9-A162-4964-A544-76B4662B16C5}"/>
              </a:ext>
            </a:extLst>
          </p:cNvPr>
          <p:cNvSpPr/>
          <p:nvPr/>
        </p:nvSpPr>
        <p:spPr>
          <a:xfrm>
            <a:off x="471488" y="59015"/>
            <a:ext cx="864000" cy="864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80" y="54896"/>
            <a:ext cx="6487673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Wochenthemen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D35D536-3F82-4CDF-A31F-393B0EA7C3E6}"/>
              </a:ext>
            </a:extLst>
          </p:cNvPr>
          <p:cNvSpPr/>
          <p:nvPr/>
        </p:nvSpPr>
        <p:spPr>
          <a:xfrm>
            <a:off x="7240400" y="4657700"/>
            <a:ext cx="144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Fr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1335488" y="4657700"/>
            <a:ext cx="7632944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hteck 31">
            <a:extLst>
              <a:ext uri="{FF2B5EF4-FFF2-40B4-BE49-F238E27FC236}">
                <a16:creationId xmlns:a16="http://schemas.microsoft.com/office/drawing/2014/main" id="{64843DD2-4B1D-4B96-BFED-44453AC2E192}"/>
              </a:ext>
            </a:extLst>
          </p:cNvPr>
          <p:cNvSpPr/>
          <p:nvPr/>
        </p:nvSpPr>
        <p:spPr>
          <a:xfrm>
            <a:off x="1493506" y="177738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Teammeeting</a:t>
            </a:r>
          </a:p>
        </p:txBody>
      </p:sp>
    </p:spTree>
    <p:extLst>
      <p:ext uri="{BB962C8B-B14F-4D97-AF65-F5344CB8AC3E}">
        <p14:creationId xmlns:p14="http://schemas.microsoft.com/office/powerpoint/2010/main" val="22570267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8718704-FA21-4490-BAAD-0C2735D6601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7281" y="0"/>
            <a:ext cx="10534562" cy="5715000"/>
          </a:xfrm>
          <a:prstGeom prst="rect">
            <a:avLst/>
          </a:prstGeom>
        </p:spPr>
      </p:pic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1E8A5CF9-4E8D-4CE8-855E-053B4734A98E}"/>
              </a:ext>
            </a:extLst>
          </p:cNvPr>
          <p:cNvSpPr txBox="1">
            <a:spLocks/>
          </p:cNvSpPr>
          <p:nvPr/>
        </p:nvSpPr>
        <p:spPr>
          <a:xfrm>
            <a:off x="-752648" y="3793604"/>
            <a:ext cx="4464496" cy="1440160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600" dirty="0" err="1"/>
              <a:t>One</a:t>
            </a:r>
            <a:r>
              <a:rPr lang="de-DE" sz="3600" dirty="0"/>
              <a:t> on </a:t>
            </a:r>
            <a:r>
              <a:rPr lang="de-DE" sz="3600" dirty="0" err="1"/>
              <a:t>Ones</a:t>
            </a:r>
            <a:endParaRPr lang="de-DE" sz="3600" dirty="0"/>
          </a:p>
          <a:p>
            <a:pPr marL="0" indent="0" algn="r">
              <a:buFont typeface="Wingdings 2" pitchFamily="18" charset="2"/>
              <a:buNone/>
            </a:pPr>
            <a:r>
              <a:rPr lang="de-DE" sz="2800" dirty="0"/>
              <a:t>wöchentlich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817602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1479600" y="4657700"/>
            <a:ext cx="144016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Mo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4359920" y="4657700"/>
            <a:ext cx="144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Mi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2919760" y="4666797"/>
            <a:ext cx="144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Di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1188B7-1B84-4D02-A8C6-F534071F309C}"/>
              </a:ext>
            </a:extLst>
          </p:cNvPr>
          <p:cNvSpPr/>
          <p:nvPr/>
        </p:nvSpPr>
        <p:spPr>
          <a:xfrm>
            <a:off x="5800240" y="4657700"/>
            <a:ext cx="144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Do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7E0A2D9-3EBD-488E-98EC-2839F60FE7A8}"/>
              </a:ext>
            </a:extLst>
          </p:cNvPr>
          <p:cNvCxnSpPr>
            <a:cxnSpLocks/>
          </p:cNvCxnSpPr>
          <p:nvPr/>
        </p:nvCxnSpPr>
        <p:spPr>
          <a:xfrm flipV="1">
            <a:off x="1479600" y="1561356"/>
            <a:ext cx="0" cy="3248744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52A8CB5-0E05-4CA9-82E2-074D9D120C84}"/>
              </a:ext>
            </a:extLst>
          </p:cNvPr>
          <p:cNvCxnSpPr>
            <a:cxnSpLocks/>
          </p:cNvCxnSpPr>
          <p:nvPr/>
        </p:nvCxnSpPr>
        <p:spPr>
          <a:xfrm>
            <a:off x="1280344" y="321754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F17DFAD-A55A-48E8-AA24-46BA5C5CF99B}"/>
              </a:ext>
            </a:extLst>
          </p:cNvPr>
          <p:cNvCxnSpPr>
            <a:cxnSpLocks/>
          </p:cNvCxnSpPr>
          <p:nvPr/>
        </p:nvCxnSpPr>
        <p:spPr>
          <a:xfrm>
            <a:off x="1280344" y="393762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73D234B9-B948-4562-90F0-A6BBD4521FE9}"/>
              </a:ext>
            </a:extLst>
          </p:cNvPr>
          <p:cNvCxnSpPr>
            <a:cxnSpLocks/>
          </p:cNvCxnSpPr>
          <p:nvPr/>
        </p:nvCxnSpPr>
        <p:spPr>
          <a:xfrm>
            <a:off x="1280344" y="177738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C830DAE0-EFAD-4B3F-81A4-AA6760BB63A9}"/>
              </a:ext>
            </a:extLst>
          </p:cNvPr>
          <p:cNvCxnSpPr>
            <a:cxnSpLocks/>
          </p:cNvCxnSpPr>
          <p:nvPr/>
        </p:nvCxnSpPr>
        <p:spPr>
          <a:xfrm>
            <a:off x="1280344" y="249746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0BCC2F9-A162-4964-A544-76B4662B16C5}"/>
              </a:ext>
            </a:extLst>
          </p:cNvPr>
          <p:cNvSpPr/>
          <p:nvPr/>
        </p:nvSpPr>
        <p:spPr>
          <a:xfrm>
            <a:off x="471488" y="59015"/>
            <a:ext cx="864000" cy="864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80" y="54896"/>
            <a:ext cx="6487673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Wochenthemen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D35D536-3F82-4CDF-A31F-393B0EA7C3E6}"/>
              </a:ext>
            </a:extLst>
          </p:cNvPr>
          <p:cNvSpPr/>
          <p:nvPr/>
        </p:nvSpPr>
        <p:spPr>
          <a:xfrm>
            <a:off x="7240400" y="4657700"/>
            <a:ext cx="144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Fr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1335488" y="4657700"/>
            <a:ext cx="7632944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335843B2-B9D7-4FCC-9444-1A8A5EE89815}"/>
              </a:ext>
            </a:extLst>
          </p:cNvPr>
          <p:cNvSpPr/>
          <p:nvPr/>
        </p:nvSpPr>
        <p:spPr>
          <a:xfrm>
            <a:off x="2919761" y="3217540"/>
            <a:ext cx="1440160" cy="142341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OOO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4843DD2-4B1D-4B96-BFED-44453AC2E192}"/>
              </a:ext>
            </a:extLst>
          </p:cNvPr>
          <p:cNvSpPr/>
          <p:nvPr/>
        </p:nvSpPr>
        <p:spPr>
          <a:xfrm>
            <a:off x="1493506" y="17774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Teammeeting</a:t>
            </a:r>
          </a:p>
        </p:txBody>
      </p:sp>
    </p:spTree>
    <p:extLst>
      <p:ext uri="{BB962C8B-B14F-4D97-AF65-F5344CB8AC3E}">
        <p14:creationId xmlns:p14="http://schemas.microsoft.com/office/powerpoint/2010/main" val="9077378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481CEAD-58E9-4C97-ADEB-FBDD61B10D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0160000" cy="5715000"/>
          </a:xfrm>
          <a:prstGeom prst="rect">
            <a:avLst/>
          </a:prstGeom>
        </p:spPr>
      </p:pic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1C167ECF-394C-4797-AFFA-336477F1B063}"/>
              </a:ext>
            </a:extLst>
          </p:cNvPr>
          <p:cNvSpPr txBox="1">
            <a:spLocks/>
          </p:cNvSpPr>
          <p:nvPr/>
        </p:nvSpPr>
        <p:spPr>
          <a:xfrm>
            <a:off x="-33447" y="3721596"/>
            <a:ext cx="4464496" cy="1440160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600" dirty="0"/>
              <a:t>Zeit mit Chef</a:t>
            </a:r>
          </a:p>
          <a:p>
            <a:pPr marL="0" indent="0" algn="r">
              <a:buFont typeface="Wingdings 2" pitchFamily="18" charset="2"/>
              <a:buNone/>
            </a:pPr>
            <a:r>
              <a:rPr lang="de-DE" sz="2800" dirty="0"/>
              <a:t>wöchentlich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50659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4294967295"/>
          </p:nvPr>
        </p:nvSpPr>
        <p:spPr>
          <a:xfrm>
            <a:off x="471488" y="2353444"/>
            <a:ext cx="5472608" cy="2664296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de-DE" sz="2800" dirty="0">
                <a:solidFill>
                  <a:schemeClr val="bg1"/>
                </a:solidFill>
              </a:rPr>
              <a:t>OLAF KAPINSKI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bg1"/>
                </a:solidFill>
              </a:rPr>
              <a:t>  Unternehmer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bg1"/>
                </a:solidFill>
              </a:rPr>
              <a:t>  Führungskraft</a:t>
            </a:r>
          </a:p>
          <a:p>
            <a:pPr marL="0" indent="0">
              <a:buNone/>
            </a:pPr>
            <a:r>
              <a:rPr lang="de-DE" sz="2800" dirty="0">
                <a:solidFill>
                  <a:schemeClr val="bg1"/>
                </a:solidFill>
              </a:rPr>
              <a:t>  </a:t>
            </a:r>
            <a:r>
              <a:rPr lang="de-DE" sz="2800" dirty="0" err="1">
                <a:solidFill>
                  <a:schemeClr val="bg1"/>
                </a:solidFill>
              </a:rPr>
              <a:t>Podcaster</a:t>
            </a:r>
            <a:endParaRPr lang="de-DE" sz="2800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99480" y="841276"/>
            <a:ext cx="58320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4400" dirty="0">
                <a:solidFill>
                  <a:schemeClr val="bg1"/>
                </a:solidFill>
                <a:latin typeface="Raleway" panose="020B0503030101060003" pitchFamily="34" charset="0"/>
              </a:rPr>
              <a:t>Herzlich willkommen!</a:t>
            </a:r>
            <a:endParaRPr lang="de-DE" sz="4400" dirty="0">
              <a:latin typeface="Raleway" panose="020B0503030101060003" pitchFamily="34" charset="0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A03EF83-3A7D-48D1-A203-12AC7D310F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32" b="100000" l="219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52007" y="-1679004"/>
            <a:ext cx="5007993" cy="7394004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276EA746-480E-415A-AF31-891E742641E7}"/>
              </a:ext>
            </a:extLst>
          </p:cNvPr>
          <p:cNvSpPr txBox="1">
            <a:spLocks/>
          </p:cNvSpPr>
          <p:nvPr/>
        </p:nvSpPr>
        <p:spPr>
          <a:xfrm>
            <a:off x="3495824" y="3743872"/>
            <a:ext cx="3456384" cy="7742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de-DE" sz="2800" dirty="0">
                <a:solidFill>
                  <a:schemeClr val="bg1"/>
                </a:solidFill>
              </a:rPr>
              <a:t>aus Leidenschaft</a:t>
            </a:r>
          </a:p>
        </p:txBody>
      </p:sp>
      <p:sp>
        <p:nvSpPr>
          <p:cNvPr id="2" name="Geschweifte Klammer rechts 1">
            <a:extLst>
              <a:ext uri="{FF2B5EF4-FFF2-40B4-BE49-F238E27FC236}">
                <a16:creationId xmlns:a16="http://schemas.microsoft.com/office/drawing/2014/main" id="{7F1D5A71-875D-41F2-8420-87151739840E}"/>
              </a:ext>
            </a:extLst>
          </p:cNvPr>
          <p:cNvSpPr/>
          <p:nvPr/>
        </p:nvSpPr>
        <p:spPr>
          <a:xfrm>
            <a:off x="3207792" y="3649588"/>
            <a:ext cx="185435" cy="1224136"/>
          </a:xfrm>
          <a:prstGeom prst="rightBrac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8018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1479600" y="4657700"/>
            <a:ext cx="144016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Mo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4359920" y="4657700"/>
            <a:ext cx="144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Mi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2919760" y="4666797"/>
            <a:ext cx="144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Di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1188B7-1B84-4D02-A8C6-F534071F309C}"/>
              </a:ext>
            </a:extLst>
          </p:cNvPr>
          <p:cNvSpPr/>
          <p:nvPr/>
        </p:nvSpPr>
        <p:spPr>
          <a:xfrm>
            <a:off x="5800240" y="4657700"/>
            <a:ext cx="144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Do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7E0A2D9-3EBD-488E-98EC-2839F60FE7A8}"/>
              </a:ext>
            </a:extLst>
          </p:cNvPr>
          <p:cNvCxnSpPr>
            <a:cxnSpLocks/>
          </p:cNvCxnSpPr>
          <p:nvPr/>
        </p:nvCxnSpPr>
        <p:spPr>
          <a:xfrm flipV="1">
            <a:off x="1479600" y="1561356"/>
            <a:ext cx="0" cy="3248744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52A8CB5-0E05-4CA9-82E2-074D9D120C84}"/>
              </a:ext>
            </a:extLst>
          </p:cNvPr>
          <p:cNvCxnSpPr>
            <a:cxnSpLocks/>
          </p:cNvCxnSpPr>
          <p:nvPr/>
        </p:nvCxnSpPr>
        <p:spPr>
          <a:xfrm>
            <a:off x="1280344" y="321754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F17DFAD-A55A-48E8-AA24-46BA5C5CF99B}"/>
              </a:ext>
            </a:extLst>
          </p:cNvPr>
          <p:cNvCxnSpPr>
            <a:cxnSpLocks/>
          </p:cNvCxnSpPr>
          <p:nvPr/>
        </p:nvCxnSpPr>
        <p:spPr>
          <a:xfrm>
            <a:off x="1280344" y="393762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73D234B9-B948-4562-90F0-A6BBD4521FE9}"/>
              </a:ext>
            </a:extLst>
          </p:cNvPr>
          <p:cNvCxnSpPr>
            <a:cxnSpLocks/>
          </p:cNvCxnSpPr>
          <p:nvPr/>
        </p:nvCxnSpPr>
        <p:spPr>
          <a:xfrm>
            <a:off x="1280344" y="177738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C830DAE0-EFAD-4B3F-81A4-AA6760BB63A9}"/>
              </a:ext>
            </a:extLst>
          </p:cNvPr>
          <p:cNvCxnSpPr>
            <a:cxnSpLocks/>
          </p:cNvCxnSpPr>
          <p:nvPr/>
        </p:nvCxnSpPr>
        <p:spPr>
          <a:xfrm>
            <a:off x="1280344" y="249746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0BCC2F9-A162-4964-A544-76B4662B16C5}"/>
              </a:ext>
            </a:extLst>
          </p:cNvPr>
          <p:cNvSpPr/>
          <p:nvPr/>
        </p:nvSpPr>
        <p:spPr>
          <a:xfrm>
            <a:off x="471488" y="59015"/>
            <a:ext cx="864000" cy="864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80" y="54896"/>
            <a:ext cx="6487673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Wochenthemen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D35D536-3F82-4CDF-A31F-393B0EA7C3E6}"/>
              </a:ext>
            </a:extLst>
          </p:cNvPr>
          <p:cNvSpPr/>
          <p:nvPr/>
        </p:nvSpPr>
        <p:spPr>
          <a:xfrm>
            <a:off x="7240400" y="4657700"/>
            <a:ext cx="144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Fr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1335488" y="4657700"/>
            <a:ext cx="7632944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335843B2-B9D7-4FCC-9444-1A8A5EE89815}"/>
              </a:ext>
            </a:extLst>
          </p:cNvPr>
          <p:cNvSpPr/>
          <p:nvPr/>
        </p:nvSpPr>
        <p:spPr>
          <a:xfrm>
            <a:off x="2919761" y="3217540"/>
            <a:ext cx="1440160" cy="142341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OOO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4843DD2-4B1D-4B96-BFED-44453AC2E192}"/>
              </a:ext>
            </a:extLst>
          </p:cNvPr>
          <p:cNvSpPr/>
          <p:nvPr/>
        </p:nvSpPr>
        <p:spPr>
          <a:xfrm>
            <a:off x="1493506" y="17774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Teammeeting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DFA2F79-EBA6-4913-8AC9-21618DE79A8C}"/>
              </a:ext>
            </a:extLst>
          </p:cNvPr>
          <p:cNvSpPr/>
          <p:nvPr/>
        </p:nvSpPr>
        <p:spPr>
          <a:xfrm>
            <a:off x="2919760" y="17774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Boss-time</a:t>
            </a:r>
          </a:p>
        </p:txBody>
      </p:sp>
    </p:spTree>
    <p:extLst>
      <p:ext uri="{BB962C8B-B14F-4D97-AF65-F5344CB8AC3E}">
        <p14:creationId xmlns:p14="http://schemas.microsoft.com/office/powerpoint/2010/main" val="19703938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BEF4D3B-7CC4-4961-8118-7BBA9FEE70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160000" cy="5780360"/>
          </a:xfrm>
          <a:prstGeom prst="rect">
            <a:avLst/>
          </a:prstGeom>
        </p:spPr>
      </p:pic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1B93CF12-7540-4569-998D-7E20F55536CF}"/>
              </a:ext>
            </a:extLst>
          </p:cNvPr>
          <p:cNvSpPr txBox="1">
            <a:spLocks/>
          </p:cNvSpPr>
          <p:nvPr/>
        </p:nvSpPr>
        <p:spPr>
          <a:xfrm>
            <a:off x="-824656" y="3361556"/>
            <a:ext cx="5224016" cy="936104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600" dirty="0"/>
              <a:t>Zeit für Dich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33447769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1479600" y="4657700"/>
            <a:ext cx="144016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Mo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4359920" y="4657700"/>
            <a:ext cx="144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Mi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2919760" y="4666797"/>
            <a:ext cx="144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Di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1188B7-1B84-4D02-A8C6-F534071F309C}"/>
              </a:ext>
            </a:extLst>
          </p:cNvPr>
          <p:cNvSpPr/>
          <p:nvPr/>
        </p:nvSpPr>
        <p:spPr>
          <a:xfrm>
            <a:off x="5800240" y="4657700"/>
            <a:ext cx="144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Do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7E0A2D9-3EBD-488E-98EC-2839F60FE7A8}"/>
              </a:ext>
            </a:extLst>
          </p:cNvPr>
          <p:cNvCxnSpPr>
            <a:cxnSpLocks/>
          </p:cNvCxnSpPr>
          <p:nvPr/>
        </p:nvCxnSpPr>
        <p:spPr>
          <a:xfrm flipV="1">
            <a:off x="1479600" y="1561356"/>
            <a:ext cx="0" cy="3248744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52A8CB5-0E05-4CA9-82E2-074D9D120C84}"/>
              </a:ext>
            </a:extLst>
          </p:cNvPr>
          <p:cNvCxnSpPr>
            <a:cxnSpLocks/>
          </p:cNvCxnSpPr>
          <p:nvPr/>
        </p:nvCxnSpPr>
        <p:spPr>
          <a:xfrm>
            <a:off x="1280344" y="321754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F17DFAD-A55A-48E8-AA24-46BA5C5CF99B}"/>
              </a:ext>
            </a:extLst>
          </p:cNvPr>
          <p:cNvCxnSpPr>
            <a:cxnSpLocks/>
          </p:cNvCxnSpPr>
          <p:nvPr/>
        </p:nvCxnSpPr>
        <p:spPr>
          <a:xfrm>
            <a:off x="1280344" y="393762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73D234B9-B948-4562-90F0-A6BBD4521FE9}"/>
              </a:ext>
            </a:extLst>
          </p:cNvPr>
          <p:cNvCxnSpPr>
            <a:cxnSpLocks/>
          </p:cNvCxnSpPr>
          <p:nvPr/>
        </p:nvCxnSpPr>
        <p:spPr>
          <a:xfrm>
            <a:off x="1280344" y="177738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C830DAE0-EFAD-4B3F-81A4-AA6760BB63A9}"/>
              </a:ext>
            </a:extLst>
          </p:cNvPr>
          <p:cNvCxnSpPr>
            <a:cxnSpLocks/>
          </p:cNvCxnSpPr>
          <p:nvPr/>
        </p:nvCxnSpPr>
        <p:spPr>
          <a:xfrm>
            <a:off x="1280344" y="249746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0BCC2F9-A162-4964-A544-76B4662B16C5}"/>
              </a:ext>
            </a:extLst>
          </p:cNvPr>
          <p:cNvSpPr/>
          <p:nvPr/>
        </p:nvSpPr>
        <p:spPr>
          <a:xfrm>
            <a:off x="471488" y="59015"/>
            <a:ext cx="864000" cy="864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80" y="54896"/>
            <a:ext cx="6487673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Wochenthemen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D35D536-3F82-4CDF-A31F-393B0EA7C3E6}"/>
              </a:ext>
            </a:extLst>
          </p:cNvPr>
          <p:cNvSpPr/>
          <p:nvPr/>
        </p:nvSpPr>
        <p:spPr>
          <a:xfrm>
            <a:off x="7240400" y="4657700"/>
            <a:ext cx="144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Fr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1335488" y="4657700"/>
            <a:ext cx="7632944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335843B2-B9D7-4FCC-9444-1A8A5EE89815}"/>
              </a:ext>
            </a:extLst>
          </p:cNvPr>
          <p:cNvSpPr/>
          <p:nvPr/>
        </p:nvSpPr>
        <p:spPr>
          <a:xfrm>
            <a:off x="2919761" y="3217540"/>
            <a:ext cx="1440160" cy="142341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OOO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10B005D-609E-4E36-8F8E-B46737FC45C0}"/>
              </a:ext>
            </a:extLst>
          </p:cNvPr>
          <p:cNvSpPr/>
          <p:nvPr/>
        </p:nvSpPr>
        <p:spPr>
          <a:xfrm>
            <a:off x="4359920" y="1777380"/>
            <a:ext cx="1440160" cy="286357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My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Time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F22262FD-894E-4D4B-A465-9026B16DD89B}"/>
              </a:ext>
            </a:extLst>
          </p:cNvPr>
          <p:cNvSpPr/>
          <p:nvPr/>
        </p:nvSpPr>
        <p:spPr>
          <a:xfrm>
            <a:off x="1493506" y="17774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Teammeeting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604F945-8AEB-41AF-9257-87407B39BCB9}"/>
              </a:ext>
            </a:extLst>
          </p:cNvPr>
          <p:cNvSpPr/>
          <p:nvPr/>
        </p:nvSpPr>
        <p:spPr>
          <a:xfrm>
            <a:off x="2919760" y="17774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Boss-time</a:t>
            </a:r>
          </a:p>
        </p:txBody>
      </p:sp>
    </p:spTree>
    <p:extLst>
      <p:ext uri="{BB962C8B-B14F-4D97-AF65-F5344CB8AC3E}">
        <p14:creationId xmlns:p14="http://schemas.microsoft.com/office/powerpoint/2010/main" val="25291595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6C28627-D2E1-40F9-93E5-A05A43F75C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0" y="0"/>
            <a:ext cx="10153127" cy="5665812"/>
          </a:xfrm>
          <a:prstGeom prst="rect">
            <a:avLst/>
          </a:prstGeom>
        </p:spPr>
      </p:pic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1B93CF12-7540-4569-998D-7E20F55536CF}"/>
              </a:ext>
            </a:extLst>
          </p:cNvPr>
          <p:cNvSpPr txBox="1">
            <a:spLocks/>
          </p:cNvSpPr>
          <p:nvPr/>
        </p:nvSpPr>
        <p:spPr>
          <a:xfrm>
            <a:off x="-824656" y="3361556"/>
            <a:ext cx="5224016" cy="936104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/>
              <a:t>Was passiert?</a:t>
            </a:r>
          </a:p>
        </p:txBody>
      </p:sp>
    </p:spTree>
    <p:extLst>
      <p:ext uri="{BB962C8B-B14F-4D97-AF65-F5344CB8AC3E}">
        <p14:creationId xmlns:p14="http://schemas.microsoft.com/office/powerpoint/2010/main" val="7075999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1479600" y="4657700"/>
            <a:ext cx="144016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Mo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4359920" y="4657700"/>
            <a:ext cx="144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Mi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2919760" y="4666797"/>
            <a:ext cx="144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Di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1188B7-1B84-4D02-A8C6-F534071F309C}"/>
              </a:ext>
            </a:extLst>
          </p:cNvPr>
          <p:cNvSpPr/>
          <p:nvPr/>
        </p:nvSpPr>
        <p:spPr>
          <a:xfrm>
            <a:off x="5800240" y="4657700"/>
            <a:ext cx="144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Do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7E0A2D9-3EBD-488E-98EC-2839F60FE7A8}"/>
              </a:ext>
            </a:extLst>
          </p:cNvPr>
          <p:cNvCxnSpPr>
            <a:cxnSpLocks/>
          </p:cNvCxnSpPr>
          <p:nvPr/>
        </p:nvCxnSpPr>
        <p:spPr>
          <a:xfrm flipV="1">
            <a:off x="1479600" y="1561356"/>
            <a:ext cx="0" cy="3248744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52A8CB5-0E05-4CA9-82E2-074D9D120C84}"/>
              </a:ext>
            </a:extLst>
          </p:cNvPr>
          <p:cNvCxnSpPr>
            <a:cxnSpLocks/>
          </p:cNvCxnSpPr>
          <p:nvPr/>
        </p:nvCxnSpPr>
        <p:spPr>
          <a:xfrm>
            <a:off x="1280344" y="321754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F17DFAD-A55A-48E8-AA24-46BA5C5CF99B}"/>
              </a:ext>
            </a:extLst>
          </p:cNvPr>
          <p:cNvCxnSpPr>
            <a:cxnSpLocks/>
          </p:cNvCxnSpPr>
          <p:nvPr/>
        </p:nvCxnSpPr>
        <p:spPr>
          <a:xfrm>
            <a:off x="1280344" y="393762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73D234B9-B948-4562-90F0-A6BBD4521FE9}"/>
              </a:ext>
            </a:extLst>
          </p:cNvPr>
          <p:cNvCxnSpPr>
            <a:cxnSpLocks/>
          </p:cNvCxnSpPr>
          <p:nvPr/>
        </p:nvCxnSpPr>
        <p:spPr>
          <a:xfrm>
            <a:off x="1280344" y="177738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C830DAE0-EFAD-4B3F-81A4-AA6760BB63A9}"/>
              </a:ext>
            </a:extLst>
          </p:cNvPr>
          <p:cNvCxnSpPr>
            <a:cxnSpLocks/>
          </p:cNvCxnSpPr>
          <p:nvPr/>
        </p:nvCxnSpPr>
        <p:spPr>
          <a:xfrm>
            <a:off x="1280344" y="249746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0BCC2F9-A162-4964-A544-76B4662B16C5}"/>
              </a:ext>
            </a:extLst>
          </p:cNvPr>
          <p:cNvSpPr/>
          <p:nvPr/>
        </p:nvSpPr>
        <p:spPr>
          <a:xfrm>
            <a:off x="471488" y="59015"/>
            <a:ext cx="864000" cy="864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80" y="54896"/>
            <a:ext cx="6487673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Wochenthemen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D35D536-3F82-4CDF-A31F-393B0EA7C3E6}"/>
              </a:ext>
            </a:extLst>
          </p:cNvPr>
          <p:cNvSpPr/>
          <p:nvPr/>
        </p:nvSpPr>
        <p:spPr>
          <a:xfrm>
            <a:off x="7240400" y="4657700"/>
            <a:ext cx="144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Fr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1335488" y="4657700"/>
            <a:ext cx="7632944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335843B2-B9D7-4FCC-9444-1A8A5EE89815}"/>
              </a:ext>
            </a:extLst>
          </p:cNvPr>
          <p:cNvSpPr/>
          <p:nvPr/>
        </p:nvSpPr>
        <p:spPr>
          <a:xfrm>
            <a:off x="2919761" y="3217540"/>
            <a:ext cx="1440160" cy="142341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OOO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10B005D-609E-4E36-8F8E-B46737FC45C0}"/>
              </a:ext>
            </a:extLst>
          </p:cNvPr>
          <p:cNvSpPr/>
          <p:nvPr/>
        </p:nvSpPr>
        <p:spPr>
          <a:xfrm>
            <a:off x="4359920" y="1777380"/>
            <a:ext cx="1440160" cy="286357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My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Time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797FEE9F-D8E1-4CA8-8EBB-40969DDF78BD}"/>
              </a:ext>
            </a:extLst>
          </p:cNvPr>
          <p:cNvSpPr/>
          <p:nvPr/>
        </p:nvSpPr>
        <p:spPr>
          <a:xfrm>
            <a:off x="7240240" y="321758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PROD Status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8323B6CB-6DB9-4C58-9C4F-3BE0649293D6}"/>
              </a:ext>
            </a:extLst>
          </p:cNvPr>
          <p:cNvSpPr/>
          <p:nvPr/>
        </p:nvSpPr>
        <p:spPr>
          <a:xfrm>
            <a:off x="7240240" y="35776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PROJ Status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F22262FD-894E-4D4B-A465-9026B16DD89B}"/>
              </a:ext>
            </a:extLst>
          </p:cNvPr>
          <p:cNvSpPr/>
          <p:nvPr/>
        </p:nvSpPr>
        <p:spPr>
          <a:xfrm>
            <a:off x="1493506" y="17774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Teammeeting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604F945-8AEB-41AF-9257-87407B39BCB9}"/>
              </a:ext>
            </a:extLst>
          </p:cNvPr>
          <p:cNvSpPr/>
          <p:nvPr/>
        </p:nvSpPr>
        <p:spPr>
          <a:xfrm>
            <a:off x="2919760" y="17774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Boss-time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6275A0B8-7A7F-4C95-A62D-1D0ED6A447CE}"/>
              </a:ext>
            </a:extLst>
          </p:cNvPr>
          <p:cNvSpPr/>
          <p:nvPr/>
        </p:nvSpPr>
        <p:spPr>
          <a:xfrm>
            <a:off x="7240240" y="39376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OPS Status</a:t>
            </a:r>
          </a:p>
        </p:txBody>
      </p:sp>
    </p:spTree>
    <p:extLst>
      <p:ext uri="{BB962C8B-B14F-4D97-AF65-F5344CB8AC3E}">
        <p14:creationId xmlns:p14="http://schemas.microsoft.com/office/powerpoint/2010/main" val="7191052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F0950A8-A7F8-48C2-82E5-4D22335DBE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0159999" cy="5715001"/>
          </a:xfrm>
          <a:prstGeom prst="rect">
            <a:avLst/>
          </a:prstGeom>
        </p:spPr>
      </p:pic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FB6180EA-45F1-42CC-A3BF-526FA32CD410}"/>
              </a:ext>
            </a:extLst>
          </p:cNvPr>
          <p:cNvSpPr txBox="1">
            <a:spLocks/>
          </p:cNvSpPr>
          <p:nvPr/>
        </p:nvSpPr>
        <p:spPr>
          <a:xfrm>
            <a:off x="4719960" y="553244"/>
            <a:ext cx="6696744" cy="1512168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de-DE" sz="3600" dirty="0"/>
              <a:t>Die wichtigen</a:t>
            </a:r>
          </a:p>
          <a:p>
            <a:pPr marL="0" indent="0">
              <a:buFont typeface="Wingdings 2" pitchFamily="18" charset="2"/>
              <a:buNone/>
            </a:pPr>
            <a:r>
              <a:rPr lang="de-DE" sz="3600" dirty="0"/>
              <a:t>Projekte &amp; Aufgaben</a:t>
            </a:r>
            <a:endParaRPr lang="de-DE" sz="3200" dirty="0"/>
          </a:p>
        </p:txBody>
      </p:sp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C49848DB-5356-4556-A257-21129AE1C257}"/>
              </a:ext>
            </a:extLst>
          </p:cNvPr>
          <p:cNvSpPr txBox="1">
            <a:spLocks/>
          </p:cNvSpPr>
          <p:nvPr/>
        </p:nvSpPr>
        <p:spPr>
          <a:xfrm>
            <a:off x="-248592" y="2929508"/>
            <a:ext cx="5040560" cy="720000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/>
              <a:t>Wochenplanung</a:t>
            </a:r>
          </a:p>
        </p:txBody>
      </p:sp>
    </p:spTree>
    <p:extLst>
      <p:ext uri="{BB962C8B-B14F-4D97-AF65-F5344CB8AC3E}">
        <p14:creationId xmlns:p14="http://schemas.microsoft.com/office/powerpoint/2010/main" val="35587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1479600" y="4657700"/>
            <a:ext cx="144016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Mo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4359920" y="4657700"/>
            <a:ext cx="144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Mi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2919760" y="4666797"/>
            <a:ext cx="144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Di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1188B7-1B84-4D02-A8C6-F534071F309C}"/>
              </a:ext>
            </a:extLst>
          </p:cNvPr>
          <p:cNvSpPr/>
          <p:nvPr/>
        </p:nvSpPr>
        <p:spPr>
          <a:xfrm>
            <a:off x="5800240" y="4657700"/>
            <a:ext cx="144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Do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7E0A2D9-3EBD-488E-98EC-2839F60FE7A8}"/>
              </a:ext>
            </a:extLst>
          </p:cNvPr>
          <p:cNvCxnSpPr>
            <a:cxnSpLocks/>
          </p:cNvCxnSpPr>
          <p:nvPr/>
        </p:nvCxnSpPr>
        <p:spPr>
          <a:xfrm flipV="1">
            <a:off x="1479600" y="1561356"/>
            <a:ext cx="0" cy="3248744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52A8CB5-0E05-4CA9-82E2-074D9D120C84}"/>
              </a:ext>
            </a:extLst>
          </p:cNvPr>
          <p:cNvCxnSpPr>
            <a:cxnSpLocks/>
          </p:cNvCxnSpPr>
          <p:nvPr/>
        </p:nvCxnSpPr>
        <p:spPr>
          <a:xfrm>
            <a:off x="1280344" y="321754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F17DFAD-A55A-48E8-AA24-46BA5C5CF99B}"/>
              </a:ext>
            </a:extLst>
          </p:cNvPr>
          <p:cNvCxnSpPr>
            <a:cxnSpLocks/>
          </p:cNvCxnSpPr>
          <p:nvPr/>
        </p:nvCxnSpPr>
        <p:spPr>
          <a:xfrm>
            <a:off x="1280344" y="393762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73D234B9-B948-4562-90F0-A6BBD4521FE9}"/>
              </a:ext>
            </a:extLst>
          </p:cNvPr>
          <p:cNvCxnSpPr>
            <a:cxnSpLocks/>
          </p:cNvCxnSpPr>
          <p:nvPr/>
        </p:nvCxnSpPr>
        <p:spPr>
          <a:xfrm>
            <a:off x="1280344" y="177738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C830DAE0-EFAD-4B3F-81A4-AA6760BB63A9}"/>
              </a:ext>
            </a:extLst>
          </p:cNvPr>
          <p:cNvCxnSpPr>
            <a:cxnSpLocks/>
          </p:cNvCxnSpPr>
          <p:nvPr/>
        </p:nvCxnSpPr>
        <p:spPr>
          <a:xfrm>
            <a:off x="1280344" y="249746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0BCC2F9-A162-4964-A544-76B4662B16C5}"/>
              </a:ext>
            </a:extLst>
          </p:cNvPr>
          <p:cNvSpPr/>
          <p:nvPr/>
        </p:nvSpPr>
        <p:spPr>
          <a:xfrm>
            <a:off x="471488" y="59015"/>
            <a:ext cx="864000" cy="864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80" y="54896"/>
            <a:ext cx="6487673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Wochenthemen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D35D536-3F82-4CDF-A31F-393B0EA7C3E6}"/>
              </a:ext>
            </a:extLst>
          </p:cNvPr>
          <p:cNvSpPr/>
          <p:nvPr/>
        </p:nvSpPr>
        <p:spPr>
          <a:xfrm>
            <a:off x="7240400" y="4657700"/>
            <a:ext cx="144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Fr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1335488" y="4657700"/>
            <a:ext cx="7632944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335843B2-B9D7-4FCC-9444-1A8A5EE89815}"/>
              </a:ext>
            </a:extLst>
          </p:cNvPr>
          <p:cNvSpPr/>
          <p:nvPr/>
        </p:nvSpPr>
        <p:spPr>
          <a:xfrm>
            <a:off x="2919761" y="3217540"/>
            <a:ext cx="1440160" cy="142341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OOO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10B005D-609E-4E36-8F8E-B46737FC45C0}"/>
              </a:ext>
            </a:extLst>
          </p:cNvPr>
          <p:cNvSpPr/>
          <p:nvPr/>
        </p:nvSpPr>
        <p:spPr>
          <a:xfrm>
            <a:off x="4359920" y="1777380"/>
            <a:ext cx="1440160" cy="286357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My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Time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3FC56923-60B5-46B2-A36A-85636F0E6236}"/>
              </a:ext>
            </a:extLst>
          </p:cNvPr>
          <p:cNvSpPr/>
          <p:nvPr/>
        </p:nvSpPr>
        <p:spPr>
          <a:xfrm>
            <a:off x="7240240" y="213746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Plan Week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F22262FD-894E-4D4B-A465-9026B16DD89B}"/>
              </a:ext>
            </a:extLst>
          </p:cNvPr>
          <p:cNvSpPr/>
          <p:nvPr/>
        </p:nvSpPr>
        <p:spPr>
          <a:xfrm>
            <a:off x="1493506" y="17774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Teammeeting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604F945-8AEB-41AF-9257-87407B39BCB9}"/>
              </a:ext>
            </a:extLst>
          </p:cNvPr>
          <p:cNvSpPr/>
          <p:nvPr/>
        </p:nvSpPr>
        <p:spPr>
          <a:xfrm>
            <a:off x="2919760" y="17774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Boss-time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A54AAB0-FD02-47DD-B546-3C4BE060EB20}"/>
              </a:ext>
            </a:extLst>
          </p:cNvPr>
          <p:cNvSpPr/>
          <p:nvPr/>
        </p:nvSpPr>
        <p:spPr>
          <a:xfrm>
            <a:off x="7240240" y="321758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PROD Status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04475372-C52E-485C-8745-02D31308ED8B}"/>
              </a:ext>
            </a:extLst>
          </p:cNvPr>
          <p:cNvSpPr/>
          <p:nvPr/>
        </p:nvSpPr>
        <p:spPr>
          <a:xfrm>
            <a:off x="7240240" y="35776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PROJ Status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56BB29B-0A9B-43EF-A8E7-EAA6889FE823}"/>
              </a:ext>
            </a:extLst>
          </p:cNvPr>
          <p:cNvSpPr/>
          <p:nvPr/>
        </p:nvSpPr>
        <p:spPr>
          <a:xfrm>
            <a:off x="7240240" y="39376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OPS Status</a:t>
            </a:r>
          </a:p>
        </p:txBody>
      </p:sp>
    </p:spTree>
    <p:extLst>
      <p:ext uri="{BB962C8B-B14F-4D97-AF65-F5344CB8AC3E}">
        <p14:creationId xmlns:p14="http://schemas.microsoft.com/office/powerpoint/2010/main" val="1121807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F5137F-7C94-4F14-A4BD-106C973659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157750" cy="5715000"/>
          </a:xfrm>
          <a:prstGeom prst="rect">
            <a:avLst/>
          </a:prstGeom>
        </p:spPr>
      </p:pic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486FB0FD-E667-4117-8321-366F3C8D49EF}"/>
              </a:ext>
            </a:extLst>
          </p:cNvPr>
          <p:cNvSpPr txBox="1">
            <a:spLocks/>
          </p:cNvSpPr>
          <p:nvPr/>
        </p:nvSpPr>
        <p:spPr>
          <a:xfrm>
            <a:off x="5080000" y="4441676"/>
            <a:ext cx="5688632" cy="1152128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de-DE" sz="3600" dirty="0"/>
              <a:t>Beende die Woche!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5092756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1479600" y="4657700"/>
            <a:ext cx="144016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Mo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4359920" y="4657700"/>
            <a:ext cx="144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Mi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2919760" y="4666797"/>
            <a:ext cx="144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Di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1188B7-1B84-4D02-A8C6-F534071F309C}"/>
              </a:ext>
            </a:extLst>
          </p:cNvPr>
          <p:cNvSpPr/>
          <p:nvPr/>
        </p:nvSpPr>
        <p:spPr>
          <a:xfrm>
            <a:off x="5800240" y="4657700"/>
            <a:ext cx="144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Do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7E0A2D9-3EBD-488E-98EC-2839F60FE7A8}"/>
              </a:ext>
            </a:extLst>
          </p:cNvPr>
          <p:cNvCxnSpPr>
            <a:cxnSpLocks/>
          </p:cNvCxnSpPr>
          <p:nvPr/>
        </p:nvCxnSpPr>
        <p:spPr>
          <a:xfrm flipV="1">
            <a:off x="1479600" y="1561356"/>
            <a:ext cx="0" cy="3248744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352A8CB5-0E05-4CA9-82E2-074D9D120C84}"/>
              </a:ext>
            </a:extLst>
          </p:cNvPr>
          <p:cNvCxnSpPr>
            <a:cxnSpLocks/>
          </p:cNvCxnSpPr>
          <p:nvPr/>
        </p:nvCxnSpPr>
        <p:spPr>
          <a:xfrm>
            <a:off x="1280344" y="321754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0F17DFAD-A55A-48E8-AA24-46BA5C5CF99B}"/>
              </a:ext>
            </a:extLst>
          </p:cNvPr>
          <p:cNvCxnSpPr>
            <a:cxnSpLocks/>
          </p:cNvCxnSpPr>
          <p:nvPr/>
        </p:nvCxnSpPr>
        <p:spPr>
          <a:xfrm>
            <a:off x="1280344" y="393762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73D234B9-B948-4562-90F0-A6BBD4521FE9}"/>
              </a:ext>
            </a:extLst>
          </p:cNvPr>
          <p:cNvCxnSpPr>
            <a:cxnSpLocks/>
          </p:cNvCxnSpPr>
          <p:nvPr/>
        </p:nvCxnSpPr>
        <p:spPr>
          <a:xfrm>
            <a:off x="1280344" y="177738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C830DAE0-EFAD-4B3F-81A4-AA6760BB63A9}"/>
              </a:ext>
            </a:extLst>
          </p:cNvPr>
          <p:cNvCxnSpPr>
            <a:cxnSpLocks/>
          </p:cNvCxnSpPr>
          <p:nvPr/>
        </p:nvCxnSpPr>
        <p:spPr>
          <a:xfrm>
            <a:off x="1280344" y="2497460"/>
            <a:ext cx="199256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0BCC2F9-A162-4964-A544-76B4662B16C5}"/>
              </a:ext>
            </a:extLst>
          </p:cNvPr>
          <p:cNvSpPr/>
          <p:nvPr/>
        </p:nvSpPr>
        <p:spPr>
          <a:xfrm>
            <a:off x="471488" y="59015"/>
            <a:ext cx="864000" cy="8640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480" y="54896"/>
            <a:ext cx="6487673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Wochenthemen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AD35D536-3F82-4CDF-A31F-393B0EA7C3E6}"/>
              </a:ext>
            </a:extLst>
          </p:cNvPr>
          <p:cNvSpPr/>
          <p:nvPr/>
        </p:nvSpPr>
        <p:spPr>
          <a:xfrm>
            <a:off x="7240400" y="4657700"/>
            <a:ext cx="144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Fr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1335488" y="4657700"/>
            <a:ext cx="7632944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hteck 28">
            <a:extLst>
              <a:ext uri="{FF2B5EF4-FFF2-40B4-BE49-F238E27FC236}">
                <a16:creationId xmlns:a16="http://schemas.microsoft.com/office/drawing/2014/main" id="{335843B2-B9D7-4FCC-9444-1A8A5EE89815}"/>
              </a:ext>
            </a:extLst>
          </p:cNvPr>
          <p:cNvSpPr/>
          <p:nvPr/>
        </p:nvSpPr>
        <p:spPr>
          <a:xfrm>
            <a:off x="2919761" y="3217540"/>
            <a:ext cx="1440160" cy="142341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OOO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410B005D-609E-4E36-8F8E-B46737FC45C0}"/>
              </a:ext>
            </a:extLst>
          </p:cNvPr>
          <p:cNvSpPr/>
          <p:nvPr/>
        </p:nvSpPr>
        <p:spPr>
          <a:xfrm>
            <a:off x="4359920" y="1777380"/>
            <a:ext cx="1440160" cy="2863571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My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Time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B8869A5A-2F1A-4C01-8118-6E121A2DB620}"/>
              </a:ext>
            </a:extLst>
          </p:cNvPr>
          <p:cNvSpPr/>
          <p:nvPr/>
        </p:nvSpPr>
        <p:spPr>
          <a:xfrm>
            <a:off x="7240240" y="177746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Clean Desk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3FC56923-60B5-46B2-A36A-85636F0E6236}"/>
              </a:ext>
            </a:extLst>
          </p:cNvPr>
          <p:cNvSpPr/>
          <p:nvPr/>
        </p:nvSpPr>
        <p:spPr>
          <a:xfrm>
            <a:off x="7240240" y="213746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Plan Week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F22262FD-894E-4D4B-A465-9026B16DD89B}"/>
              </a:ext>
            </a:extLst>
          </p:cNvPr>
          <p:cNvSpPr/>
          <p:nvPr/>
        </p:nvSpPr>
        <p:spPr>
          <a:xfrm>
            <a:off x="1493506" y="17774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Teammeeting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5604F945-8AEB-41AF-9257-87407B39BCB9}"/>
              </a:ext>
            </a:extLst>
          </p:cNvPr>
          <p:cNvSpPr/>
          <p:nvPr/>
        </p:nvSpPr>
        <p:spPr>
          <a:xfrm>
            <a:off x="2919760" y="17774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Boss-time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3A54AAB0-FD02-47DD-B546-3C4BE060EB20}"/>
              </a:ext>
            </a:extLst>
          </p:cNvPr>
          <p:cNvSpPr/>
          <p:nvPr/>
        </p:nvSpPr>
        <p:spPr>
          <a:xfrm>
            <a:off x="7240240" y="321758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PROD Status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04475372-C52E-485C-8745-02D31308ED8B}"/>
              </a:ext>
            </a:extLst>
          </p:cNvPr>
          <p:cNvSpPr/>
          <p:nvPr/>
        </p:nvSpPr>
        <p:spPr>
          <a:xfrm>
            <a:off x="7240240" y="35776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PROJ Status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156BB29B-0A9B-43EF-A8E7-EAA6889FE823}"/>
              </a:ext>
            </a:extLst>
          </p:cNvPr>
          <p:cNvSpPr/>
          <p:nvPr/>
        </p:nvSpPr>
        <p:spPr>
          <a:xfrm>
            <a:off x="7240240" y="3937620"/>
            <a:ext cx="144016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OPS Status</a:t>
            </a:r>
          </a:p>
        </p:txBody>
      </p:sp>
    </p:spTree>
    <p:extLst>
      <p:ext uri="{BB962C8B-B14F-4D97-AF65-F5344CB8AC3E}">
        <p14:creationId xmlns:p14="http://schemas.microsoft.com/office/powerpoint/2010/main" val="21126195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llipse 31">
            <a:extLst>
              <a:ext uri="{FF2B5EF4-FFF2-40B4-BE49-F238E27FC236}">
                <a16:creationId xmlns:a16="http://schemas.microsoft.com/office/drawing/2014/main" id="{7B602BD0-6B5F-47F0-9D1B-DEBC2555F247}"/>
              </a:ext>
            </a:extLst>
          </p:cNvPr>
          <p:cNvSpPr>
            <a:spLocks noChangeAspect="1"/>
          </p:cNvSpPr>
          <p:nvPr/>
        </p:nvSpPr>
        <p:spPr>
          <a:xfrm>
            <a:off x="2199680" y="2137420"/>
            <a:ext cx="1224136" cy="122413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B4BE6BA-43B2-4935-BFDA-05E893772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6E7F432-2276-4C9F-BD6A-BAD4E555F79B}"/>
              </a:ext>
            </a:extLst>
          </p:cNvPr>
          <p:cNvSpPr txBox="1"/>
          <p:nvPr/>
        </p:nvSpPr>
        <p:spPr>
          <a:xfrm>
            <a:off x="2343696" y="2137420"/>
            <a:ext cx="66640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>
                <a:solidFill>
                  <a:schemeClr val="bg1"/>
                </a:solidFill>
                <a:latin typeface="Raleway" panose="020B0503030101060003" pitchFamily="34" charset="0"/>
              </a:rPr>
              <a:t>Monatsthemen</a:t>
            </a:r>
          </a:p>
        </p:txBody>
      </p:sp>
    </p:spTree>
    <p:extLst>
      <p:ext uri="{BB962C8B-B14F-4D97-AF65-F5344CB8AC3E}">
        <p14:creationId xmlns:p14="http://schemas.microsoft.com/office/powerpoint/2010/main" val="70185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405"/>
            <a:ext cx="10172052" cy="764660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728072" y="553244"/>
            <a:ext cx="46624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Raleway" panose="020B0503030101060003" pitchFamily="34" charset="0"/>
              </a:rPr>
              <a:t>Du hast gerade Pause!</a:t>
            </a:r>
          </a:p>
          <a:p>
            <a:r>
              <a:rPr lang="de-DE" sz="2800" dirty="0">
                <a:latin typeface="Raleway" panose="020B0503030101060003" pitchFamily="34" charset="0"/>
              </a:rPr>
              <a:t>Gönnen sie Dir auch:</a:t>
            </a:r>
          </a:p>
          <a:p>
            <a:pPr marL="285750" indent="-285750">
              <a:buFontTx/>
              <a:buChar char="-"/>
            </a:pPr>
            <a:r>
              <a:rPr lang="de-DE" sz="2800" dirty="0">
                <a:latin typeface="Raleway" panose="020B0503030101060003" pitchFamily="34" charset="0"/>
              </a:rPr>
              <a:t>Mails aus</a:t>
            </a:r>
          </a:p>
          <a:p>
            <a:pPr marL="285750" indent="-285750">
              <a:buFontTx/>
              <a:buChar char="-"/>
            </a:pPr>
            <a:r>
              <a:rPr lang="de-DE" sz="2800" dirty="0">
                <a:latin typeface="Raleway" panose="020B0503030101060003" pitchFamily="34" charset="0"/>
              </a:rPr>
              <a:t>Kein Facebook</a:t>
            </a:r>
          </a:p>
          <a:p>
            <a:pPr marL="285750" indent="-285750">
              <a:buFontTx/>
              <a:buChar char="-"/>
            </a:pPr>
            <a:r>
              <a:rPr lang="de-DE" sz="2800" dirty="0">
                <a:latin typeface="Raleway" panose="020B0503030101060003" pitchFamily="34" charset="0"/>
              </a:rPr>
              <a:t>Nicht surfen</a:t>
            </a:r>
          </a:p>
        </p:txBody>
      </p:sp>
    </p:spTree>
    <p:extLst>
      <p:ext uri="{BB962C8B-B14F-4D97-AF65-F5344CB8AC3E}">
        <p14:creationId xmlns:p14="http://schemas.microsoft.com/office/powerpoint/2010/main" val="2187471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F0950A8-A7F8-48C2-82E5-4D22335DBE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0159999" cy="5715001"/>
          </a:xfrm>
          <a:prstGeom prst="rect">
            <a:avLst/>
          </a:prstGeom>
        </p:spPr>
      </p:pic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FB6180EA-45F1-42CC-A3BF-526FA32CD410}"/>
              </a:ext>
            </a:extLst>
          </p:cNvPr>
          <p:cNvSpPr txBox="1">
            <a:spLocks/>
          </p:cNvSpPr>
          <p:nvPr/>
        </p:nvSpPr>
        <p:spPr>
          <a:xfrm>
            <a:off x="4719960" y="553244"/>
            <a:ext cx="6696744" cy="1512168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de-DE" sz="3600" dirty="0"/>
              <a:t>Die wichtigen</a:t>
            </a:r>
          </a:p>
          <a:p>
            <a:pPr marL="0" indent="0">
              <a:buFont typeface="Wingdings 2" pitchFamily="18" charset="2"/>
              <a:buNone/>
            </a:pPr>
            <a:r>
              <a:rPr lang="de-DE" sz="3600" dirty="0"/>
              <a:t>Projekte &amp; Aufgaben</a:t>
            </a:r>
            <a:endParaRPr lang="de-DE" sz="3200" dirty="0"/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B04B3A85-DD4F-4D17-9A29-187D9D7CE921}"/>
              </a:ext>
            </a:extLst>
          </p:cNvPr>
          <p:cNvSpPr txBox="1">
            <a:spLocks/>
          </p:cNvSpPr>
          <p:nvPr/>
        </p:nvSpPr>
        <p:spPr>
          <a:xfrm>
            <a:off x="-248592" y="3793604"/>
            <a:ext cx="5040560" cy="720000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/>
              <a:t>Monatsplanung</a:t>
            </a:r>
          </a:p>
        </p:txBody>
      </p:sp>
    </p:spTree>
    <p:extLst>
      <p:ext uri="{BB962C8B-B14F-4D97-AF65-F5344CB8AC3E}">
        <p14:creationId xmlns:p14="http://schemas.microsoft.com/office/powerpoint/2010/main" val="29159720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759520" y="4657700"/>
            <a:ext cx="216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W1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5080240" y="4657700"/>
            <a:ext cx="216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W3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2919760" y="4666797"/>
            <a:ext cx="216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W2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1188B7-1B84-4D02-A8C6-F534071F309C}"/>
              </a:ext>
            </a:extLst>
          </p:cNvPr>
          <p:cNvSpPr/>
          <p:nvPr/>
        </p:nvSpPr>
        <p:spPr>
          <a:xfrm>
            <a:off x="7240480" y="4657740"/>
            <a:ext cx="216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W4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7E0A2D9-3EBD-488E-98EC-2839F60FE7A8}"/>
              </a:ext>
            </a:extLst>
          </p:cNvPr>
          <p:cNvCxnSpPr>
            <a:cxnSpLocks/>
          </p:cNvCxnSpPr>
          <p:nvPr/>
        </p:nvCxnSpPr>
        <p:spPr>
          <a:xfrm flipV="1">
            <a:off x="759520" y="1561356"/>
            <a:ext cx="0" cy="3248744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0BCC2F9-A162-4964-A544-76B4662B16C5}"/>
              </a:ext>
            </a:extLst>
          </p:cNvPr>
          <p:cNvSpPr/>
          <p:nvPr/>
        </p:nvSpPr>
        <p:spPr>
          <a:xfrm>
            <a:off x="471488" y="59015"/>
            <a:ext cx="864000" cy="864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88" y="37655"/>
            <a:ext cx="6046848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Monatsthemen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615504" y="4640951"/>
            <a:ext cx="9073008" cy="8395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hteck 35">
            <a:extLst>
              <a:ext uri="{FF2B5EF4-FFF2-40B4-BE49-F238E27FC236}">
                <a16:creationId xmlns:a16="http://schemas.microsoft.com/office/drawing/2014/main" id="{3FC56923-60B5-46B2-A36A-85636F0E6236}"/>
              </a:ext>
            </a:extLst>
          </p:cNvPr>
          <p:cNvSpPr/>
          <p:nvPr/>
        </p:nvSpPr>
        <p:spPr>
          <a:xfrm>
            <a:off x="759760" y="4297700"/>
            <a:ext cx="216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Plan </a:t>
            </a:r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Month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343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2E8D67A-2977-48CE-9FAE-C5BB96647C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0132005" cy="57150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6B648F2-07DB-49C0-B3D3-CC3D5A60DB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464616" y="481236"/>
            <a:ext cx="5544616" cy="864096"/>
          </a:xfrm>
          <a:solidFill>
            <a:schemeClr val="tx1"/>
          </a:solidFill>
        </p:spPr>
        <p:txBody>
          <a:bodyPr lIns="360000" rIns="360000">
            <a:normAutofit/>
          </a:bodyPr>
          <a:lstStyle/>
          <a:p>
            <a:pPr marL="0" indent="0" algn="r">
              <a:buNone/>
            </a:pPr>
            <a:r>
              <a:rPr lang="de-DE" sz="3600" dirty="0"/>
              <a:t>Teamziele</a:t>
            </a:r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1B01341-0AA8-4174-9A1E-05286E4B17B4}"/>
              </a:ext>
            </a:extLst>
          </p:cNvPr>
          <p:cNvSpPr txBox="1">
            <a:spLocks/>
          </p:cNvSpPr>
          <p:nvPr/>
        </p:nvSpPr>
        <p:spPr>
          <a:xfrm>
            <a:off x="-392608" y="3001676"/>
            <a:ext cx="6912768" cy="720000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/>
              <a:t>monatlich kleines Reporting</a:t>
            </a:r>
          </a:p>
        </p:txBody>
      </p:sp>
    </p:spTree>
    <p:extLst>
      <p:ext uri="{BB962C8B-B14F-4D97-AF65-F5344CB8AC3E}">
        <p14:creationId xmlns:p14="http://schemas.microsoft.com/office/powerpoint/2010/main" val="2919500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759520" y="4657700"/>
            <a:ext cx="216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W1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5080240" y="4657700"/>
            <a:ext cx="216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W3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2919760" y="4666797"/>
            <a:ext cx="216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W2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1188B7-1B84-4D02-A8C6-F534071F309C}"/>
              </a:ext>
            </a:extLst>
          </p:cNvPr>
          <p:cNvSpPr/>
          <p:nvPr/>
        </p:nvSpPr>
        <p:spPr>
          <a:xfrm>
            <a:off x="7240480" y="4657740"/>
            <a:ext cx="216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W4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7E0A2D9-3EBD-488E-98EC-2839F60FE7A8}"/>
              </a:ext>
            </a:extLst>
          </p:cNvPr>
          <p:cNvCxnSpPr>
            <a:cxnSpLocks/>
          </p:cNvCxnSpPr>
          <p:nvPr/>
        </p:nvCxnSpPr>
        <p:spPr>
          <a:xfrm flipV="1">
            <a:off x="759520" y="1561356"/>
            <a:ext cx="0" cy="3248744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0BCC2F9-A162-4964-A544-76B4662B16C5}"/>
              </a:ext>
            </a:extLst>
          </p:cNvPr>
          <p:cNvSpPr/>
          <p:nvPr/>
        </p:nvSpPr>
        <p:spPr>
          <a:xfrm>
            <a:off x="471488" y="59015"/>
            <a:ext cx="864000" cy="86400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588" y="37655"/>
            <a:ext cx="6046848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Monatsthemen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615504" y="4640951"/>
            <a:ext cx="9073008" cy="8395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410B005D-609E-4E36-8F8E-B46737FC45C0}"/>
              </a:ext>
            </a:extLst>
          </p:cNvPr>
          <p:cNvSpPr/>
          <p:nvPr/>
        </p:nvSpPr>
        <p:spPr>
          <a:xfrm>
            <a:off x="7240239" y="3217700"/>
            <a:ext cx="2159965" cy="144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Goals </a:t>
            </a:r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status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3FC56923-60B5-46B2-A36A-85636F0E6236}"/>
              </a:ext>
            </a:extLst>
          </p:cNvPr>
          <p:cNvSpPr/>
          <p:nvPr/>
        </p:nvSpPr>
        <p:spPr>
          <a:xfrm>
            <a:off x="759760" y="4297700"/>
            <a:ext cx="216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Plan </a:t>
            </a:r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Month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5046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llipse 31">
            <a:extLst>
              <a:ext uri="{FF2B5EF4-FFF2-40B4-BE49-F238E27FC236}">
                <a16:creationId xmlns:a16="http://schemas.microsoft.com/office/drawing/2014/main" id="{7B602BD0-6B5F-47F0-9D1B-DEBC2555F247}"/>
              </a:ext>
            </a:extLst>
          </p:cNvPr>
          <p:cNvSpPr>
            <a:spLocks noChangeAspect="1"/>
          </p:cNvSpPr>
          <p:nvPr/>
        </p:nvSpPr>
        <p:spPr>
          <a:xfrm>
            <a:off x="2199680" y="2137420"/>
            <a:ext cx="1224136" cy="1224136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B4BE6BA-43B2-4935-BFDA-05E893772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6E7F432-2276-4C9F-BD6A-BAD4E555F79B}"/>
              </a:ext>
            </a:extLst>
          </p:cNvPr>
          <p:cNvSpPr txBox="1"/>
          <p:nvPr/>
        </p:nvSpPr>
        <p:spPr>
          <a:xfrm>
            <a:off x="2343696" y="2161227"/>
            <a:ext cx="7083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>
                <a:solidFill>
                  <a:schemeClr val="bg1"/>
                </a:solidFill>
                <a:latin typeface="Raleway" panose="020B0503030101060003" pitchFamily="34" charset="0"/>
              </a:rPr>
              <a:t>Quartalsthemen</a:t>
            </a:r>
          </a:p>
        </p:txBody>
      </p:sp>
    </p:spTree>
    <p:extLst>
      <p:ext uri="{BB962C8B-B14F-4D97-AF65-F5344CB8AC3E}">
        <p14:creationId xmlns:p14="http://schemas.microsoft.com/office/powerpoint/2010/main" val="35387006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F0950A8-A7F8-48C2-82E5-4D22335DBE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0159999" cy="5715001"/>
          </a:xfrm>
          <a:prstGeom prst="rect">
            <a:avLst/>
          </a:prstGeom>
        </p:spPr>
      </p:pic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FB6180EA-45F1-42CC-A3BF-526FA32CD410}"/>
              </a:ext>
            </a:extLst>
          </p:cNvPr>
          <p:cNvSpPr txBox="1">
            <a:spLocks/>
          </p:cNvSpPr>
          <p:nvPr/>
        </p:nvSpPr>
        <p:spPr>
          <a:xfrm>
            <a:off x="4719960" y="553244"/>
            <a:ext cx="6696744" cy="1512168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de-DE" sz="3600" dirty="0"/>
              <a:t>Die wichtigen</a:t>
            </a:r>
          </a:p>
          <a:p>
            <a:pPr marL="0" indent="0">
              <a:buFont typeface="Wingdings 2" pitchFamily="18" charset="2"/>
              <a:buNone/>
            </a:pPr>
            <a:r>
              <a:rPr lang="de-DE" sz="3600" dirty="0"/>
              <a:t>Projekte &amp; Aufgaben</a:t>
            </a:r>
            <a:endParaRPr lang="de-DE" sz="3200" dirty="0"/>
          </a:p>
        </p:txBody>
      </p:sp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C49848DB-5356-4556-A257-21129AE1C257}"/>
              </a:ext>
            </a:extLst>
          </p:cNvPr>
          <p:cNvSpPr txBox="1">
            <a:spLocks/>
          </p:cNvSpPr>
          <p:nvPr/>
        </p:nvSpPr>
        <p:spPr>
          <a:xfrm>
            <a:off x="-248592" y="2929508"/>
            <a:ext cx="5040560" cy="720000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/>
              <a:t>Quartalsplanung</a:t>
            </a:r>
          </a:p>
        </p:txBody>
      </p:sp>
    </p:spTree>
    <p:extLst>
      <p:ext uri="{BB962C8B-B14F-4D97-AF65-F5344CB8AC3E}">
        <p14:creationId xmlns:p14="http://schemas.microsoft.com/office/powerpoint/2010/main" val="9024222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759520" y="4657700"/>
            <a:ext cx="288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6520480" y="4657700"/>
            <a:ext cx="288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M3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3640160" y="4666797"/>
            <a:ext cx="288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M2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7E0A2D9-3EBD-488E-98EC-2839F60FE7A8}"/>
              </a:ext>
            </a:extLst>
          </p:cNvPr>
          <p:cNvCxnSpPr>
            <a:cxnSpLocks/>
          </p:cNvCxnSpPr>
          <p:nvPr/>
        </p:nvCxnSpPr>
        <p:spPr>
          <a:xfrm flipV="1">
            <a:off x="759520" y="1561356"/>
            <a:ext cx="0" cy="3248744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0BCC2F9-A162-4964-A544-76B4662B16C5}"/>
              </a:ext>
            </a:extLst>
          </p:cNvPr>
          <p:cNvSpPr/>
          <p:nvPr/>
        </p:nvSpPr>
        <p:spPr>
          <a:xfrm>
            <a:off x="471488" y="59015"/>
            <a:ext cx="864000" cy="864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02" y="42987"/>
            <a:ext cx="6420347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Quartalsthemen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615504" y="4640951"/>
            <a:ext cx="9073008" cy="8395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hteck 12">
            <a:extLst>
              <a:ext uri="{FF2B5EF4-FFF2-40B4-BE49-F238E27FC236}">
                <a16:creationId xmlns:a16="http://schemas.microsoft.com/office/drawing/2014/main" id="{BF03EEBD-3BBC-4A5F-B09D-9474DC32FF7D}"/>
              </a:ext>
            </a:extLst>
          </p:cNvPr>
          <p:cNvSpPr/>
          <p:nvPr/>
        </p:nvSpPr>
        <p:spPr>
          <a:xfrm>
            <a:off x="759520" y="2857499"/>
            <a:ext cx="1439885" cy="143999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Plan </a:t>
            </a:r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Quarter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DDFEBC1-8825-4964-AF11-586F7F97DD58}"/>
              </a:ext>
            </a:extLst>
          </p:cNvPr>
          <p:cNvSpPr/>
          <p:nvPr/>
        </p:nvSpPr>
        <p:spPr>
          <a:xfrm>
            <a:off x="759600" y="4297660"/>
            <a:ext cx="72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3893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2E8D67A-2977-48CE-9FAE-C5BB96647C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0132005" cy="57150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6B648F2-07DB-49C0-B3D3-CC3D5A60DB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464616" y="481236"/>
            <a:ext cx="5544616" cy="864096"/>
          </a:xfrm>
          <a:solidFill>
            <a:schemeClr val="tx1"/>
          </a:solidFill>
        </p:spPr>
        <p:txBody>
          <a:bodyPr lIns="360000" rIns="360000">
            <a:normAutofit/>
          </a:bodyPr>
          <a:lstStyle/>
          <a:p>
            <a:pPr marL="0" indent="0" algn="r">
              <a:buNone/>
            </a:pPr>
            <a:r>
              <a:rPr lang="de-DE" sz="3600" dirty="0"/>
              <a:t>Teamziele</a:t>
            </a:r>
          </a:p>
        </p:txBody>
      </p:sp>
      <p:sp>
        <p:nvSpPr>
          <p:cNvPr id="13" name="Inhaltsplatzhalter 4">
            <a:extLst>
              <a:ext uri="{FF2B5EF4-FFF2-40B4-BE49-F238E27FC236}">
                <a16:creationId xmlns:a16="http://schemas.microsoft.com/office/drawing/2014/main" id="{B611A292-8531-425E-9187-A7726C38E19C}"/>
              </a:ext>
            </a:extLst>
          </p:cNvPr>
          <p:cNvSpPr txBox="1">
            <a:spLocks/>
          </p:cNvSpPr>
          <p:nvPr/>
        </p:nvSpPr>
        <p:spPr>
          <a:xfrm>
            <a:off x="-392608" y="3793684"/>
            <a:ext cx="6912768" cy="720000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200" dirty="0"/>
              <a:t>quartalsweise großes Reporting</a:t>
            </a:r>
          </a:p>
        </p:txBody>
      </p:sp>
    </p:spTree>
    <p:extLst>
      <p:ext uri="{BB962C8B-B14F-4D97-AF65-F5344CB8AC3E}">
        <p14:creationId xmlns:p14="http://schemas.microsoft.com/office/powerpoint/2010/main" val="20901417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759520" y="4657700"/>
            <a:ext cx="288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6520480" y="4657700"/>
            <a:ext cx="288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M3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3640160" y="4666797"/>
            <a:ext cx="288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M2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7E0A2D9-3EBD-488E-98EC-2839F60FE7A8}"/>
              </a:ext>
            </a:extLst>
          </p:cNvPr>
          <p:cNvCxnSpPr>
            <a:cxnSpLocks/>
          </p:cNvCxnSpPr>
          <p:nvPr/>
        </p:nvCxnSpPr>
        <p:spPr>
          <a:xfrm flipV="1">
            <a:off x="759520" y="1561356"/>
            <a:ext cx="0" cy="3248744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0BCC2F9-A162-4964-A544-76B4662B16C5}"/>
              </a:ext>
            </a:extLst>
          </p:cNvPr>
          <p:cNvSpPr/>
          <p:nvPr/>
        </p:nvSpPr>
        <p:spPr>
          <a:xfrm>
            <a:off x="471488" y="59015"/>
            <a:ext cx="864000" cy="864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02" y="42987"/>
            <a:ext cx="6420347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Quartalsthemen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615504" y="4640951"/>
            <a:ext cx="9073008" cy="8395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410B005D-609E-4E36-8F8E-B46737FC45C0}"/>
              </a:ext>
            </a:extLst>
          </p:cNvPr>
          <p:cNvSpPr/>
          <p:nvPr/>
        </p:nvSpPr>
        <p:spPr>
          <a:xfrm>
            <a:off x="7960319" y="2857500"/>
            <a:ext cx="1439885" cy="144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Goals </a:t>
            </a:r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status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(</a:t>
            </a:r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Intense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)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DA0205-3007-4FFD-BC8C-84C35F7DBF69}"/>
              </a:ext>
            </a:extLst>
          </p:cNvPr>
          <p:cNvSpPr/>
          <p:nvPr/>
        </p:nvSpPr>
        <p:spPr>
          <a:xfrm>
            <a:off x="8680261" y="4297700"/>
            <a:ext cx="72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F03EEBD-3BBC-4A5F-B09D-9474DC32FF7D}"/>
              </a:ext>
            </a:extLst>
          </p:cNvPr>
          <p:cNvSpPr/>
          <p:nvPr/>
        </p:nvSpPr>
        <p:spPr>
          <a:xfrm>
            <a:off x="759520" y="2857499"/>
            <a:ext cx="1439885" cy="143999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Plan </a:t>
            </a:r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Quarter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DDFEBC1-8825-4964-AF11-586F7F97DD58}"/>
              </a:ext>
            </a:extLst>
          </p:cNvPr>
          <p:cNvSpPr/>
          <p:nvPr/>
        </p:nvSpPr>
        <p:spPr>
          <a:xfrm>
            <a:off x="759600" y="4297660"/>
            <a:ext cx="72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8795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D6EECA9-7013-4EF9-9D85-6E89B10BE7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4507E69F-4F9D-4837-97AC-11F5EE1EF86F}"/>
              </a:ext>
            </a:extLst>
          </p:cNvPr>
          <p:cNvSpPr txBox="1">
            <a:spLocks/>
          </p:cNvSpPr>
          <p:nvPr/>
        </p:nvSpPr>
        <p:spPr>
          <a:xfrm>
            <a:off x="-392608" y="4081636"/>
            <a:ext cx="4287912" cy="936104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600" dirty="0"/>
              <a:t>Dein Habitat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97900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E1F0709F-6155-44D3-B59D-80B0E818C1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81" r="1586" b="25903"/>
          <a:stretch/>
        </p:blipFill>
        <p:spPr>
          <a:xfrm>
            <a:off x="0" y="1489348"/>
            <a:ext cx="10160000" cy="4225652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4596CC3-17D1-4049-9516-44BF96752D38}"/>
              </a:ext>
            </a:extLst>
          </p:cNvPr>
          <p:cNvSpPr txBox="1"/>
          <p:nvPr/>
        </p:nvSpPr>
        <p:spPr>
          <a:xfrm>
            <a:off x="183456" y="481236"/>
            <a:ext cx="97561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dirty="0">
                <a:solidFill>
                  <a:schemeClr val="accent3"/>
                </a:solidFill>
                <a:latin typeface="Raleway" panose="020B0503030101060003" pitchFamily="34" charset="0"/>
              </a:rPr>
              <a:t>Am Ende gibt es noch ein Geschenk!</a:t>
            </a:r>
          </a:p>
        </p:txBody>
      </p:sp>
    </p:spTree>
    <p:extLst>
      <p:ext uri="{BB962C8B-B14F-4D97-AF65-F5344CB8AC3E}">
        <p14:creationId xmlns:p14="http://schemas.microsoft.com/office/powerpoint/2010/main" val="8832377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759520" y="4657700"/>
            <a:ext cx="288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6520480" y="4657700"/>
            <a:ext cx="288000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M3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3640160" y="4666797"/>
            <a:ext cx="288000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M2</a:t>
            </a:r>
          </a:p>
        </p:txBody>
      </p:sp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07E0A2D9-3EBD-488E-98EC-2839F60FE7A8}"/>
              </a:ext>
            </a:extLst>
          </p:cNvPr>
          <p:cNvCxnSpPr>
            <a:cxnSpLocks/>
          </p:cNvCxnSpPr>
          <p:nvPr/>
        </p:nvCxnSpPr>
        <p:spPr>
          <a:xfrm flipV="1">
            <a:off x="759520" y="1561356"/>
            <a:ext cx="0" cy="3248744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llipse 19">
            <a:extLst>
              <a:ext uri="{FF2B5EF4-FFF2-40B4-BE49-F238E27FC236}">
                <a16:creationId xmlns:a16="http://schemas.microsoft.com/office/drawing/2014/main" id="{10BCC2F9-A162-4964-A544-76B4662B16C5}"/>
              </a:ext>
            </a:extLst>
          </p:cNvPr>
          <p:cNvSpPr/>
          <p:nvPr/>
        </p:nvSpPr>
        <p:spPr>
          <a:xfrm>
            <a:off x="471488" y="59015"/>
            <a:ext cx="864000" cy="864000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502" y="42987"/>
            <a:ext cx="6420347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Quartalsthemen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615504" y="4640951"/>
            <a:ext cx="9073008" cy="8395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410B005D-609E-4E36-8F8E-B46737FC45C0}"/>
              </a:ext>
            </a:extLst>
          </p:cNvPr>
          <p:cNvSpPr/>
          <p:nvPr/>
        </p:nvSpPr>
        <p:spPr>
          <a:xfrm>
            <a:off x="7960319" y="2857500"/>
            <a:ext cx="1439885" cy="144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Goals </a:t>
            </a:r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status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(</a:t>
            </a:r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Intense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)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7DA0205-3007-4FFD-BC8C-84C35F7DBF69}"/>
              </a:ext>
            </a:extLst>
          </p:cNvPr>
          <p:cNvSpPr/>
          <p:nvPr/>
        </p:nvSpPr>
        <p:spPr>
          <a:xfrm>
            <a:off x="8680261" y="4297700"/>
            <a:ext cx="72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A4E99F1-F0EB-4E8A-B2BD-1D36C1B3EED3}"/>
              </a:ext>
            </a:extLst>
          </p:cNvPr>
          <p:cNvSpPr/>
          <p:nvPr/>
        </p:nvSpPr>
        <p:spPr>
          <a:xfrm>
            <a:off x="3640115" y="3577580"/>
            <a:ext cx="2880042" cy="7199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Talk </a:t>
            </a:r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to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</a:t>
            </a:r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customers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F03EEBD-3BBC-4A5F-B09D-9474DC32FF7D}"/>
              </a:ext>
            </a:extLst>
          </p:cNvPr>
          <p:cNvSpPr/>
          <p:nvPr/>
        </p:nvSpPr>
        <p:spPr>
          <a:xfrm>
            <a:off x="759520" y="2857499"/>
            <a:ext cx="1439885" cy="1439999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Plan </a:t>
            </a:r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Quarter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DDFEBC1-8825-4964-AF11-586F7F97DD58}"/>
              </a:ext>
            </a:extLst>
          </p:cNvPr>
          <p:cNvSpPr/>
          <p:nvPr/>
        </p:nvSpPr>
        <p:spPr>
          <a:xfrm>
            <a:off x="759600" y="4297660"/>
            <a:ext cx="72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1662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llipse 31">
            <a:extLst>
              <a:ext uri="{FF2B5EF4-FFF2-40B4-BE49-F238E27FC236}">
                <a16:creationId xmlns:a16="http://schemas.microsoft.com/office/drawing/2014/main" id="{7B602BD0-6B5F-47F0-9D1B-DEBC2555F247}"/>
              </a:ext>
            </a:extLst>
          </p:cNvPr>
          <p:cNvSpPr>
            <a:spLocks noChangeAspect="1"/>
          </p:cNvSpPr>
          <p:nvPr/>
        </p:nvSpPr>
        <p:spPr>
          <a:xfrm>
            <a:off x="2199680" y="2137420"/>
            <a:ext cx="1224136" cy="122413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600" dirty="0">
              <a:latin typeface="Raleway" panose="020B0503030101060003" pitchFamily="34" charset="0"/>
            </a:endParaRP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5B4BE6BA-43B2-4935-BFDA-05E893772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6E7F432-2276-4C9F-BD6A-BAD4E555F79B}"/>
              </a:ext>
            </a:extLst>
          </p:cNvPr>
          <p:cNvSpPr txBox="1"/>
          <p:nvPr/>
        </p:nvSpPr>
        <p:spPr>
          <a:xfrm>
            <a:off x="2487712" y="2136688"/>
            <a:ext cx="63049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7200" dirty="0">
                <a:solidFill>
                  <a:schemeClr val="bg1"/>
                </a:solidFill>
                <a:latin typeface="Raleway" panose="020B0503030101060003" pitchFamily="34" charset="0"/>
              </a:rPr>
              <a:t>Jahresthemen</a:t>
            </a:r>
          </a:p>
        </p:txBody>
      </p:sp>
    </p:spTree>
    <p:extLst>
      <p:ext uri="{BB962C8B-B14F-4D97-AF65-F5344CB8AC3E}">
        <p14:creationId xmlns:p14="http://schemas.microsoft.com/office/powerpoint/2010/main" val="19969317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2E8D67A-2977-48CE-9FAE-C5BB96647C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0132005" cy="57150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6B648F2-07DB-49C0-B3D3-CC3D5A60DB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464616" y="481236"/>
            <a:ext cx="5544616" cy="864096"/>
          </a:xfrm>
          <a:solidFill>
            <a:schemeClr val="tx1"/>
          </a:solidFill>
        </p:spPr>
        <p:txBody>
          <a:bodyPr lIns="360000" rIns="360000">
            <a:normAutofit/>
          </a:bodyPr>
          <a:lstStyle/>
          <a:p>
            <a:pPr marL="0" indent="0" algn="r">
              <a:buNone/>
            </a:pPr>
            <a:r>
              <a:rPr lang="de-DE" sz="3600" dirty="0"/>
              <a:t>Teamziele</a:t>
            </a:r>
          </a:p>
        </p:txBody>
      </p:sp>
      <p:sp>
        <p:nvSpPr>
          <p:cNvPr id="8" name="Inhaltsplatzhalter 4">
            <a:extLst>
              <a:ext uri="{FF2B5EF4-FFF2-40B4-BE49-F238E27FC236}">
                <a16:creationId xmlns:a16="http://schemas.microsoft.com/office/drawing/2014/main" id="{C327E073-6F2F-44BB-9C64-1A3E52FBC7BB}"/>
              </a:ext>
            </a:extLst>
          </p:cNvPr>
          <p:cNvSpPr txBox="1">
            <a:spLocks/>
          </p:cNvSpPr>
          <p:nvPr/>
        </p:nvSpPr>
        <p:spPr>
          <a:xfrm>
            <a:off x="5080000" y="4585772"/>
            <a:ext cx="5544616" cy="72000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de-DE" sz="3200" dirty="0"/>
              <a:t>erreichen</a:t>
            </a:r>
          </a:p>
        </p:txBody>
      </p:sp>
    </p:spTree>
    <p:extLst>
      <p:ext uri="{BB962C8B-B14F-4D97-AF65-F5344CB8AC3E}">
        <p14:creationId xmlns:p14="http://schemas.microsoft.com/office/powerpoint/2010/main" val="25548289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>
            <a:extLst>
              <a:ext uri="{FF2B5EF4-FFF2-40B4-BE49-F238E27FC236}">
                <a16:creationId xmlns:a16="http://schemas.microsoft.com/office/drawing/2014/main" id="{ADD808BA-B2EF-4046-81D6-0B613195F5EA}"/>
              </a:ext>
            </a:extLst>
          </p:cNvPr>
          <p:cNvSpPr/>
          <p:nvPr/>
        </p:nvSpPr>
        <p:spPr>
          <a:xfrm>
            <a:off x="471584" y="49260"/>
            <a:ext cx="864000" cy="86402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600" dirty="0">
              <a:latin typeface="Raleway" panose="020B0503030101060003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759520" y="4657700"/>
            <a:ext cx="216024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5080000" y="4657740"/>
            <a:ext cx="216024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Q3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2919760" y="4666797"/>
            <a:ext cx="216024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Q2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1188B7-1B84-4D02-A8C6-F534071F309C}"/>
              </a:ext>
            </a:extLst>
          </p:cNvPr>
          <p:cNvSpPr/>
          <p:nvPr/>
        </p:nvSpPr>
        <p:spPr>
          <a:xfrm>
            <a:off x="7240240" y="4657740"/>
            <a:ext cx="216024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Q4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615504" y="4657700"/>
            <a:ext cx="9073008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7994570D-23AC-4902-BD96-769E6FDBC0D3}"/>
              </a:ext>
            </a:extLst>
          </p:cNvPr>
          <p:cNvSpPr/>
          <p:nvPr/>
        </p:nvSpPr>
        <p:spPr>
          <a:xfrm>
            <a:off x="3640000" y="2137500"/>
            <a:ext cx="144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>
                <a:solidFill>
                  <a:schemeClr val="tx1"/>
                </a:solidFill>
                <a:latin typeface="Raleway" panose="020B0503030101060003" pitchFamily="34" charset="0"/>
              </a:rPr>
              <a:t>evaluate employees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89" y="14887"/>
            <a:ext cx="5718232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Jahresthemen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9BAC9CB-27CC-4931-AA46-4B2CD0CE2A4D}"/>
              </a:ext>
            </a:extLst>
          </p:cNvPr>
          <p:cNvSpPr/>
          <p:nvPr/>
        </p:nvSpPr>
        <p:spPr>
          <a:xfrm>
            <a:off x="8680261" y="2857500"/>
            <a:ext cx="720000" cy="18002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4C0B8FAC-8B0F-436F-8E5E-A63996C7F585}"/>
              </a:ext>
            </a:extLst>
          </p:cNvPr>
          <p:cNvSpPr/>
          <p:nvPr/>
        </p:nvSpPr>
        <p:spPr>
          <a:xfrm>
            <a:off x="7960480" y="2137500"/>
            <a:ext cx="144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>
                <a:solidFill>
                  <a:schemeClr val="tx1"/>
                </a:solidFill>
                <a:latin typeface="Raleway" panose="020B0503030101060003" pitchFamily="34" charset="0"/>
              </a:rPr>
              <a:t>evaluate employees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C0720714-294A-4B32-8AFC-050969F3EE01}"/>
              </a:ext>
            </a:extLst>
          </p:cNvPr>
          <p:cNvSpPr/>
          <p:nvPr/>
        </p:nvSpPr>
        <p:spPr>
          <a:xfrm>
            <a:off x="4359920" y="2857500"/>
            <a:ext cx="720000" cy="18002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5421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F2E8D67A-2977-48CE-9FAE-C5BB96647C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0132005" cy="5715000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56B648F2-07DB-49C0-B3D3-CC3D5A60DBE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-464616" y="481236"/>
            <a:ext cx="5544616" cy="864096"/>
          </a:xfrm>
          <a:solidFill>
            <a:schemeClr val="tx1"/>
          </a:solidFill>
        </p:spPr>
        <p:txBody>
          <a:bodyPr lIns="360000" rIns="360000">
            <a:normAutofit/>
          </a:bodyPr>
          <a:lstStyle/>
          <a:p>
            <a:pPr marL="0" indent="0" algn="r">
              <a:buNone/>
            </a:pPr>
            <a:r>
              <a:rPr lang="de-DE" sz="3600" dirty="0"/>
              <a:t>Teamziele</a:t>
            </a:r>
          </a:p>
        </p:txBody>
      </p:sp>
      <p:sp>
        <p:nvSpPr>
          <p:cNvPr id="9" name="Inhaltsplatzhalter 4">
            <a:extLst>
              <a:ext uri="{FF2B5EF4-FFF2-40B4-BE49-F238E27FC236}">
                <a16:creationId xmlns:a16="http://schemas.microsoft.com/office/drawing/2014/main" id="{0D03435E-9506-4FE2-AC0D-03F1021F66D8}"/>
              </a:ext>
            </a:extLst>
          </p:cNvPr>
          <p:cNvSpPr txBox="1">
            <a:spLocks/>
          </p:cNvSpPr>
          <p:nvPr/>
        </p:nvSpPr>
        <p:spPr>
          <a:xfrm>
            <a:off x="5080000" y="2209588"/>
            <a:ext cx="5544616" cy="720000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2" pitchFamily="18" charset="2"/>
              <a:buNone/>
            </a:pPr>
            <a:r>
              <a:rPr lang="de-DE" sz="3200" dirty="0"/>
              <a:t>vereinbaren</a:t>
            </a:r>
          </a:p>
        </p:txBody>
      </p:sp>
    </p:spTree>
    <p:extLst>
      <p:ext uri="{BB962C8B-B14F-4D97-AF65-F5344CB8AC3E}">
        <p14:creationId xmlns:p14="http://schemas.microsoft.com/office/powerpoint/2010/main" val="10847769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>
            <a:extLst>
              <a:ext uri="{FF2B5EF4-FFF2-40B4-BE49-F238E27FC236}">
                <a16:creationId xmlns:a16="http://schemas.microsoft.com/office/drawing/2014/main" id="{ADD808BA-B2EF-4046-81D6-0B613195F5EA}"/>
              </a:ext>
            </a:extLst>
          </p:cNvPr>
          <p:cNvSpPr/>
          <p:nvPr/>
        </p:nvSpPr>
        <p:spPr>
          <a:xfrm>
            <a:off x="471584" y="49260"/>
            <a:ext cx="864000" cy="86402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600" dirty="0">
              <a:latin typeface="Raleway" panose="020B0503030101060003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759520" y="4657700"/>
            <a:ext cx="216024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5080000" y="4657740"/>
            <a:ext cx="216024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Q3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2919760" y="4666797"/>
            <a:ext cx="216024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Q2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1188B7-1B84-4D02-A8C6-F534071F309C}"/>
              </a:ext>
            </a:extLst>
          </p:cNvPr>
          <p:cNvSpPr/>
          <p:nvPr/>
        </p:nvSpPr>
        <p:spPr>
          <a:xfrm>
            <a:off x="7240240" y="4657740"/>
            <a:ext cx="216024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Q4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615504" y="4657700"/>
            <a:ext cx="9073008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7994570D-23AC-4902-BD96-769E6FDBC0D3}"/>
              </a:ext>
            </a:extLst>
          </p:cNvPr>
          <p:cNvSpPr/>
          <p:nvPr/>
        </p:nvSpPr>
        <p:spPr>
          <a:xfrm>
            <a:off x="3640000" y="2137500"/>
            <a:ext cx="144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>
                <a:solidFill>
                  <a:schemeClr val="tx1"/>
                </a:solidFill>
                <a:latin typeface="Raleway" panose="020B0503030101060003" pitchFamily="34" charset="0"/>
              </a:rPr>
              <a:t>evaluate employees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89" y="14887"/>
            <a:ext cx="5718232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Jahresthemen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9BAC9CB-27CC-4931-AA46-4B2CD0CE2A4D}"/>
              </a:ext>
            </a:extLst>
          </p:cNvPr>
          <p:cNvSpPr/>
          <p:nvPr/>
        </p:nvSpPr>
        <p:spPr>
          <a:xfrm>
            <a:off x="8680261" y="2857500"/>
            <a:ext cx="720000" cy="18002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4C0B8FAC-8B0F-436F-8E5E-A63996C7F585}"/>
              </a:ext>
            </a:extLst>
          </p:cNvPr>
          <p:cNvSpPr/>
          <p:nvPr/>
        </p:nvSpPr>
        <p:spPr>
          <a:xfrm>
            <a:off x="7960480" y="2137500"/>
            <a:ext cx="144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>
                <a:solidFill>
                  <a:schemeClr val="tx1"/>
                </a:solidFill>
                <a:latin typeface="Raleway" panose="020B0503030101060003" pitchFamily="34" charset="0"/>
              </a:rPr>
              <a:t>evaluate employees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C0720714-294A-4B32-8AFC-050969F3EE01}"/>
              </a:ext>
            </a:extLst>
          </p:cNvPr>
          <p:cNvSpPr/>
          <p:nvPr/>
        </p:nvSpPr>
        <p:spPr>
          <a:xfrm>
            <a:off x="4359920" y="2857500"/>
            <a:ext cx="720000" cy="18002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245412D-1C97-4FD5-A221-B3D78D5139BD}"/>
              </a:ext>
            </a:extLst>
          </p:cNvPr>
          <p:cNvSpPr/>
          <p:nvPr/>
        </p:nvSpPr>
        <p:spPr>
          <a:xfrm>
            <a:off x="7960178" y="3577740"/>
            <a:ext cx="1440024" cy="7199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Define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Team Goals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A61FD2A-36BF-4449-98FC-EABC1C270721}"/>
              </a:ext>
            </a:extLst>
          </p:cNvPr>
          <p:cNvSpPr/>
          <p:nvPr/>
        </p:nvSpPr>
        <p:spPr>
          <a:xfrm>
            <a:off x="759520" y="3577740"/>
            <a:ext cx="1440024" cy="7199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Agree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Team Goals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A0908F8-94CA-4624-9D81-E57D066E1990}"/>
              </a:ext>
            </a:extLst>
          </p:cNvPr>
          <p:cNvSpPr/>
          <p:nvPr/>
        </p:nvSpPr>
        <p:spPr>
          <a:xfrm>
            <a:off x="759520" y="4297700"/>
            <a:ext cx="72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8631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F74614A-517B-4C26-9C15-D6CDB73970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568" y="-22820"/>
            <a:ext cx="10192568" cy="5839492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A44A526-9A42-49E1-B5D1-BFC559509AC3}"/>
              </a:ext>
            </a:extLst>
          </p:cNvPr>
          <p:cNvSpPr txBox="1"/>
          <p:nvPr/>
        </p:nvSpPr>
        <p:spPr>
          <a:xfrm>
            <a:off x="-104576" y="4081636"/>
            <a:ext cx="5184576" cy="1015663"/>
          </a:xfrm>
          <a:prstGeom prst="rect">
            <a:avLst/>
          </a:prstGeom>
          <a:solidFill>
            <a:schemeClr val="accent3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6000" dirty="0">
                <a:latin typeface="Raleway" panose="020B0503030101060003" pitchFamily="34" charset="0"/>
              </a:rPr>
              <a:t>Deine Ziele</a:t>
            </a:r>
          </a:p>
        </p:txBody>
      </p:sp>
    </p:spTree>
    <p:extLst>
      <p:ext uri="{BB962C8B-B14F-4D97-AF65-F5344CB8AC3E}">
        <p14:creationId xmlns:p14="http://schemas.microsoft.com/office/powerpoint/2010/main" val="3423651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>
            <a:extLst>
              <a:ext uri="{FF2B5EF4-FFF2-40B4-BE49-F238E27FC236}">
                <a16:creationId xmlns:a16="http://schemas.microsoft.com/office/drawing/2014/main" id="{ADD808BA-B2EF-4046-81D6-0B613195F5EA}"/>
              </a:ext>
            </a:extLst>
          </p:cNvPr>
          <p:cNvSpPr/>
          <p:nvPr/>
        </p:nvSpPr>
        <p:spPr>
          <a:xfrm>
            <a:off x="471584" y="49260"/>
            <a:ext cx="864000" cy="86402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600" dirty="0">
              <a:latin typeface="Raleway" panose="020B0503030101060003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759520" y="4657700"/>
            <a:ext cx="216024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5080000" y="4657740"/>
            <a:ext cx="216024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Q3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2919760" y="4666797"/>
            <a:ext cx="216024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Q2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1188B7-1B84-4D02-A8C6-F534071F309C}"/>
              </a:ext>
            </a:extLst>
          </p:cNvPr>
          <p:cNvSpPr/>
          <p:nvPr/>
        </p:nvSpPr>
        <p:spPr>
          <a:xfrm>
            <a:off x="7240240" y="4657740"/>
            <a:ext cx="216024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Q4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615504" y="4657700"/>
            <a:ext cx="9073008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7994570D-23AC-4902-BD96-769E6FDBC0D3}"/>
              </a:ext>
            </a:extLst>
          </p:cNvPr>
          <p:cNvSpPr/>
          <p:nvPr/>
        </p:nvSpPr>
        <p:spPr>
          <a:xfrm>
            <a:off x="3640000" y="2137500"/>
            <a:ext cx="144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>
                <a:solidFill>
                  <a:schemeClr val="tx1"/>
                </a:solidFill>
                <a:latin typeface="Raleway" panose="020B0503030101060003" pitchFamily="34" charset="0"/>
              </a:rPr>
              <a:t>evaluate employees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89" y="14887"/>
            <a:ext cx="5718232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Jahresthemen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9BAC9CB-27CC-4931-AA46-4B2CD0CE2A4D}"/>
              </a:ext>
            </a:extLst>
          </p:cNvPr>
          <p:cNvSpPr/>
          <p:nvPr/>
        </p:nvSpPr>
        <p:spPr>
          <a:xfrm>
            <a:off x="8680261" y="2857500"/>
            <a:ext cx="720000" cy="18002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4C0B8FAC-8B0F-436F-8E5E-A63996C7F585}"/>
              </a:ext>
            </a:extLst>
          </p:cNvPr>
          <p:cNvSpPr/>
          <p:nvPr/>
        </p:nvSpPr>
        <p:spPr>
          <a:xfrm>
            <a:off x="7960480" y="2137500"/>
            <a:ext cx="144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>
                <a:solidFill>
                  <a:schemeClr val="tx1"/>
                </a:solidFill>
                <a:latin typeface="Raleway" panose="020B0503030101060003" pitchFamily="34" charset="0"/>
              </a:rPr>
              <a:t>evaluate employees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C0720714-294A-4B32-8AFC-050969F3EE01}"/>
              </a:ext>
            </a:extLst>
          </p:cNvPr>
          <p:cNvSpPr/>
          <p:nvPr/>
        </p:nvSpPr>
        <p:spPr>
          <a:xfrm>
            <a:off x="4359920" y="2857500"/>
            <a:ext cx="720000" cy="18002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245412D-1C97-4FD5-A221-B3D78D5139BD}"/>
              </a:ext>
            </a:extLst>
          </p:cNvPr>
          <p:cNvSpPr/>
          <p:nvPr/>
        </p:nvSpPr>
        <p:spPr>
          <a:xfrm>
            <a:off x="7960178" y="3577740"/>
            <a:ext cx="1440024" cy="7199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Define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Team Goals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FA61FD2A-36BF-4449-98FC-EABC1C270721}"/>
              </a:ext>
            </a:extLst>
          </p:cNvPr>
          <p:cNvSpPr/>
          <p:nvPr/>
        </p:nvSpPr>
        <p:spPr>
          <a:xfrm>
            <a:off x="759520" y="3577740"/>
            <a:ext cx="1440024" cy="7199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Agree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Team Goals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4A0908F8-94CA-4624-9D81-E57D066E1990}"/>
              </a:ext>
            </a:extLst>
          </p:cNvPr>
          <p:cNvSpPr/>
          <p:nvPr/>
        </p:nvSpPr>
        <p:spPr>
          <a:xfrm>
            <a:off x="759520" y="4297700"/>
            <a:ext cx="72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6A866F4D-28DA-4F0F-97C9-02D3BAF0E4C4}"/>
              </a:ext>
            </a:extLst>
          </p:cNvPr>
          <p:cNvSpPr/>
          <p:nvPr/>
        </p:nvSpPr>
        <p:spPr>
          <a:xfrm>
            <a:off x="7960320" y="2857500"/>
            <a:ext cx="1440024" cy="7199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YOUR Goals</a:t>
            </a:r>
          </a:p>
        </p:txBody>
      </p:sp>
    </p:spTree>
    <p:extLst>
      <p:ext uri="{BB962C8B-B14F-4D97-AF65-F5344CB8AC3E}">
        <p14:creationId xmlns:p14="http://schemas.microsoft.com/office/powerpoint/2010/main" val="2753105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A7DDB99-ADFA-469A-A840-34A609D62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15" y="0"/>
            <a:ext cx="10181116" cy="5715000"/>
          </a:xfrm>
        </p:spPr>
      </p:pic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F8328E67-B70F-4280-BDCF-7A80676DB378}"/>
              </a:ext>
            </a:extLst>
          </p:cNvPr>
          <p:cNvSpPr txBox="1">
            <a:spLocks/>
          </p:cNvSpPr>
          <p:nvPr/>
        </p:nvSpPr>
        <p:spPr>
          <a:xfrm>
            <a:off x="-464616" y="481236"/>
            <a:ext cx="5544616" cy="864096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600" dirty="0"/>
              <a:t>Jährliche Aufgaben</a:t>
            </a:r>
          </a:p>
        </p:txBody>
      </p:sp>
    </p:spTree>
    <p:extLst>
      <p:ext uri="{BB962C8B-B14F-4D97-AF65-F5344CB8AC3E}">
        <p14:creationId xmlns:p14="http://schemas.microsoft.com/office/powerpoint/2010/main" val="7563364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A7DDB99-ADFA-469A-A840-34A609D621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115" y="0"/>
            <a:ext cx="10181116" cy="5715000"/>
          </a:xfrm>
        </p:spPr>
      </p:pic>
      <p:sp>
        <p:nvSpPr>
          <p:cNvPr id="6" name="Inhaltsplatzhalter 4">
            <a:extLst>
              <a:ext uri="{FF2B5EF4-FFF2-40B4-BE49-F238E27FC236}">
                <a16:creationId xmlns:a16="http://schemas.microsoft.com/office/drawing/2014/main" id="{F8328E67-B70F-4280-BDCF-7A80676DB378}"/>
              </a:ext>
            </a:extLst>
          </p:cNvPr>
          <p:cNvSpPr txBox="1">
            <a:spLocks/>
          </p:cNvSpPr>
          <p:nvPr/>
        </p:nvSpPr>
        <p:spPr>
          <a:xfrm>
            <a:off x="-464616" y="481236"/>
            <a:ext cx="5544616" cy="864096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600" dirty="0"/>
              <a:t>Jährliche Aufgaben</a:t>
            </a:r>
          </a:p>
        </p:txBody>
      </p: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EFE4F409-7279-47F9-94FE-EB9708AAC50C}"/>
              </a:ext>
            </a:extLst>
          </p:cNvPr>
          <p:cNvSpPr/>
          <p:nvPr/>
        </p:nvSpPr>
        <p:spPr>
          <a:xfrm rot="306353">
            <a:off x="4164841" y="2818459"/>
            <a:ext cx="2714600" cy="91440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vert="horz" lIns="360000" tIns="45720" rIns="360000" bIns="45720" rtlCol="0" anchor="ctr">
            <a:noAutofit/>
          </a:bodyPr>
          <a:lstStyle/>
          <a:p>
            <a:pPr algn="ctr" defTabSz="76197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</a:rPr>
              <a:t>Forecast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57676F5E-8684-499F-BC62-42BF4D905B07}"/>
              </a:ext>
            </a:extLst>
          </p:cNvPr>
          <p:cNvSpPr/>
          <p:nvPr/>
        </p:nvSpPr>
        <p:spPr>
          <a:xfrm rot="306353">
            <a:off x="6196060" y="3696561"/>
            <a:ext cx="2714600" cy="91440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vert="horz" lIns="360000" tIns="45720" rIns="360000" bIns="45720" rtlCol="0" anchor="ctr">
            <a:noAutofit/>
          </a:bodyPr>
          <a:lstStyle/>
          <a:p>
            <a:pPr algn="ctr" defTabSz="76197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</a:rPr>
              <a:t>Budget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E13258A1-CF4F-4E36-82FB-17D68DCB280F}"/>
              </a:ext>
            </a:extLst>
          </p:cNvPr>
          <p:cNvSpPr/>
          <p:nvPr/>
        </p:nvSpPr>
        <p:spPr>
          <a:xfrm rot="1301716">
            <a:off x="5455844" y="1988802"/>
            <a:ext cx="2714600" cy="91440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vert="horz" lIns="360000" tIns="45720" rIns="360000" bIns="45720" rtlCol="0" anchor="ctr">
            <a:noAutofit/>
          </a:bodyPr>
          <a:lstStyle/>
          <a:p>
            <a:pPr algn="ctr" defTabSz="76197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de-DE" sz="24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</a:rPr>
              <a:t>Strategy</a:t>
            </a:r>
            <a:endParaRPr lang="de-DE" sz="2400" dirty="0">
              <a:solidFill>
                <a:schemeClr val="bg1">
                  <a:lumMod val="95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10" name="Rechteck: abgerundete Ecken 9">
            <a:extLst>
              <a:ext uri="{FF2B5EF4-FFF2-40B4-BE49-F238E27FC236}">
                <a16:creationId xmlns:a16="http://schemas.microsoft.com/office/drawing/2014/main" id="{C98BD18B-4F8B-4B57-8547-2541A19F517A}"/>
              </a:ext>
            </a:extLst>
          </p:cNvPr>
          <p:cNvSpPr/>
          <p:nvPr/>
        </p:nvSpPr>
        <p:spPr>
          <a:xfrm rot="1548127">
            <a:off x="4639628" y="4161685"/>
            <a:ext cx="2714600" cy="91440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vert="horz" lIns="360000" tIns="45720" rIns="360000" bIns="45720" rtlCol="0" anchor="ctr">
            <a:noAutofit/>
          </a:bodyPr>
          <a:lstStyle/>
          <a:p>
            <a:pPr algn="ctr" defTabSz="76197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</a:rPr>
              <a:t>Trainings</a:t>
            </a:r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92F966E3-98E2-42B6-87C5-4885C4C818BC}"/>
              </a:ext>
            </a:extLst>
          </p:cNvPr>
          <p:cNvSpPr/>
          <p:nvPr/>
        </p:nvSpPr>
        <p:spPr>
          <a:xfrm rot="21195372">
            <a:off x="7079194" y="2797701"/>
            <a:ext cx="2714600" cy="914400"/>
          </a:xfrm>
          <a:prstGeom prst="roundRect">
            <a:avLst/>
          </a:prstGeom>
          <a:solidFill>
            <a:schemeClr val="tx1"/>
          </a:solidFill>
          <a:ln>
            <a:solidFill>
              <a:schemeClr val="bg2"/>
            </a:solidFill>
          </a:ln>
        </p:spPr>
        <p:txBody>
          <a:bodyPr vert="horz" lIns="360000" tIns="45720" rIns="360000" bIns="45720" rtlCol="0" anchor="ctr">
            <a:noAutofit/>
          </a:bodyPr>
          <a:lstStyle/>
          <a:p>
            <a:pPr algn="ctr" defTabSz="761970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</a:pPr>
            <a:r>
              <a:rPr lang="de-DE" sz="2400" dirty="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</a:rPr>
              <a:t>Reports</a:t>
            </a:r>
          </a:p>
        </p:txBody>
      </p:sp>
    </p:spTree>
    <p:extLst>
      <p:ext uri="{BB962C8B-B14F-4D97-AF65-F5344CB8AC3E}">
        <p14:creationId xmlns:p14="http://schemas.microsoft.com/office/powerpoint/2010/main" val="2164001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3421DADA-2EDE-4B96-9D40-BBD7F4D864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8927"/>
            <a:ext cx="10752124" cy="573782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B03BE2A-9740-4CD0-B7CA-929121D81072}"/>
              </a:ext>
            </a:extLst>
          </p:cNvPr>
          <p:cNvSpPr txBox="1"/>
          <p:nvPr/>
        </p:nvSpPr>
        <p:spPr>
          <a:xfrm>
            <a:off x="-320600" y="2425452"/>
            <a:ext cx="6415584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sz="5400" dirty="0">
                <a:solidFill>
                  <a:schemeClr val="bg1"/>
                </a:solidFill>
                <a:latin typeface="Raleway" panose="020B0503030101060003" pitchFamily="34" charset="0"/>
              </a:rPr>
              <a:t>Das Führungsjahr</a:t>
            </a:r>
          </a:p>
        </p:txBody>
      </p:sp>
    </p:spTree>
    <p:extLst>
      <p:ext uri="{BB962C8B-B14F-4D97-AF65-F5344CB8AC3E}">
        <p14:creationId xmlns:p14="http://schemas.microsoft.com/office/powerpoint/2010/main" val="6570537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>
            <a:extLst>
              <a:ext uri="{FF2B5EF4-FFF2-40B4-BE49-F238E27FC236}">
                <a16:creationId xmlns:a16="http://schemas.microsoft.com/office/drawing/2014/main" id="{ADD808BA-B2EF-4046-81D6-0B613195F5EA}"/>
              </a:ext>
            </a:extLst>
          </p:cNvPr>
          <p:cNvSpPr/>
          <p:nvPr/>
        </p:nvSpPr>
        <p:spPr>
          <a:xfrm>
            <a:off x="471584" y="49260"/>
            <a:ext cx="864000" cy="86402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600" dirty="0">
              <a:latin typeface="Raleway" panose="020B0503030101060003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759520" y="4657700"/>
            <a:ext cx="216024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5080000" y="4657740"/>
            <a:ext cx="216024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Q3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2919760" y="4666797"/>
            <a:ext cx="216024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Q2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1188B7-1B84-4D02-A8C6-F534071F309C}"/>
              </a:ext>
            </a:extLst>
          </p:cNvPr>
          <p:cNvSpPr/>
          <p:nvPr/>
        </p:nvSpPr>
        <p:spPr>
          <a:xfrm>
            <a:off x="7240240" y="4657740"/>
            <a:ext cx="216024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Q4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615504" y="4657700"/>
            <a:ext cx="9073008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7994570D-23AC-4902-BD96-769E6FDBC0D3}"/>
              </a:ext>
            </a:extLst>
          </p:cNvPr>
          <p:cNvSpPr/>
          <p:nvPr/>
        </p:nvSpPr>
        <p:spPr>
          <a:xfrm>
            <a:off x="3640000" y="2137500"/>
            <a:ext cx="144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>
                <a:solidFill>
                  <a:schemeClr val="tx1"/>
                </a:solidFill>
                <a:latin typeface="Raleway" panose="020B0503030101060003" pitchFamily="34" charset="0"/>
              </a:rPr>
              <a:t>evaluate employees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89" y="14887"/>
            <a:ext cx="5718232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Jahresthemen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1D748DE5-2227-418D-BA1D-612800D34AC7}"/>
              </a:ext>
            </a:extLst>
          </p:cNvPr>
          <p:cNvSpPr/>
          <p:nvPr/>
        </p:nvSpPr>
        <p:spPr>
          <a:xfrm>
            <a:off x="7960178" y="3577740"/>
            <a:ext cx="1440024" cy="7199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Define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Team Goals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2B2C3539-998A-4705-A802-CB66E86D0443}"/>
              </a:ext>
            </a:extLst>
          </p:cNvPr>
          <p:cNvSpPr/>
          <p:nvPr/>
        </p:nvSpPr>
        <p:spPr>
          <a:xfrm>
            <a:off x="759520" y="3577740"/>
            <a:ext cx="1440024" cy="7199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Agree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Team Goals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9BAC9CB-27CC-4931-AA46-4B2CD0CE2A4D}"/>
              </a:ext>
            </a:extLst>
          </p:cNvPr>
          <p:cNvSpPr/>
          <p:nvPr/>
        </p:nvSpPr>
        <p:spPr>
          <a:xfrm>
            <a:off x="8680261" y="4297700"/>
            <a:ext cx="72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3EB86640-C3F2-4C8B-828C-E3848B963FA1}"/>
              </a:ext>
            </a:extLst>
          </p:cNvPr>
          <p:cNvSpPr/>
          <p:nvPr/>
        </p:nvSpPr>
        <p:spPr>
          <a:xfrm>
            <a:off x="759520" y="4297700"/>
            <a:ext cx="72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CBB24E6D-C6F0-4A69-9017-A8DA3BD62C69}"/>
              </a:ext>
            </a:extLst>
          </p:cNvPr>
          <p:cNvSpPr/>
          <p:nvPr/>
        </p:nvSpPr>
        <p:spPr>
          <a:xfrm>
            <a:off x="7960320" y="2857500"/>
            <a:ext cx="1440024" cy="7199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Define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YOUR Goals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F0E5729E-57F1-48FB-B857-761CF802082F}"/>
              </a:ext>
            </a:extLst>
          </p:cNvPr>
          <p:cNvSpPr/>
          <p:nvPr/>
        </p:nvSpPr>
        <p:spPr>
          <a:xfrm>
            <a:off x="7240240" y="1417500"/>
            <a:ext cx="1440024" cy="7199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Annual </a:t>
            </a:r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Org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Tasks</a:t>
            </a: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4C0B8FAC-8B0F-436F-8E5E-A63996C7F585}"/>
              </a:ext>
            </a:extLst>
          </p:cNvPr>
          <p:cNvSpPr/>
          <p:nvPr/>
        </p:nvSpPr>
        <p:spPr>
          <a:xfrm>
            <a:off x="7960480" y="2137500"/>
            <a:ext cx="144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>
                <a:solidFill>
                  <a:schemeClr val="tx1"/>
                </a:solidFill>
                <a:latin typeface="Raleway" panose="020B0503030101060003" pitchFamily="34" charset="0"/>
              </a:rPr>
              <a:t>evaluate employees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C0720714-294A-4B32-8AFC-050969F3EE01}"/>
              </a:ext>
            </a:extLst>
          </p:cNvPr>
          <p:cNvSpPr/>
          <p:nvPr/>
        </p:nvSpPr>
        <p:spPr>
          <a:xfrm>
            <a:off x="4359920" y="2857500"/>
            <a:ext cx="720000" cy="18002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340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5191D01-A87E-48D2-9E2B-7C7AAE0135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221214" cy="5715000"/>
          </a:xfrm>
          <a:prstGeom prst="rect">
            <a:avLst/>
          </a:prstGeom>
        </p:spPr>
      </p:pic>
      <p:sp>
        <p:nvSpPr>
          <p:cNvPr id="4" name="Inhaltsplatzhalter 4">
            <a:extLst>
              <a:ext uri="{FF2B5EF4-FFF2-40B4-BE49-F238E27FC236}">
                <a16:creationId xmlns:a16="http://schemas.microsoft.com/office/drawing/2014/main" id="{0830894D-C94C-44C3-950E-8FAD51114FA0}"/>
              </a:ext>
            </a:extLst>
          </p:cNvPr>
          <p:cNvSpPr txBox="1">
            <a:spLocks/>
          </p:cNvSpPr>
          <p:nvPr/>
        </p:nvSpPr>
        <p:spPr>
          <a:xfrm>
            <a:off x="-392608" y="3073524"/>
            <a:ext cx="5688632" cy="2088232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Wingdings 2" pitchFamily="18" charset="2"/>
              <a:buNone/>
            </a:pPr>
            <a:r>
              <a:rPr lang="de-DE" sz="3600" dirty="0"/>
              <a:t>Sämtliche Termine für ein Jahr eintragen</a:t>
            </a:r>
          </a:p>
          <a:p>
            <a:pPr marL="0" indent="0" algn="r">
              <a:buFont typeface="Wingdings 2" pitchFamily="18" charset="2"/>
              <a:buNone/>
            </a:pPr>
            <a:r>
              <a:rPr lang="de-DE" sz="2800" dirty="0"/>
              <a:t>Oktober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7218024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Ellipse 26">
            <a:extLst>
              <a:ext uri="{FF2B5EF4-FFF2-40B4-BE49-F238E27FC236}">
                <a16:creationId xmlns:a16="http://schemas.microsoft.com/office/drawing/2014/main" id="{ADD808BA-B2EF-4046-81D6-0B613195F5EA}"/>
              </a:ext>
            </a:extLst>
          </p:cNvPr>
          <p:cNvSpPr/>
          <p:nvPr/>
        </p:nvSpPr>
        <p:spPr>
          <a:xfrm>
            <a:off x="471584" y="49260"/>
            <a:ext cx="864000" cy="864024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6600" dirty="0">
              <a:latin typeface="Raleway" panose="020B0503030101060003" pitchFamily="34" charset="0"/>
            </a:endParaRP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0D4D998E-F97B-46AF-8615-3C34838BB2DD}"/>
              </a:ext>
            </a:extLst>
          </p:cNvPr>
          <p:cNvSpPr/>
          <p:nvPr/>
        </p:nvSpPr>
        <p:spPr>
          <a:xfrm>
            <a:off x="759520" y="4657700"/>
            <a:ext cx="216024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D245C102-B5F2-45B4-BDAD-A866E772208E}"/>
              </a:ext>
            </a:extLst>
          </p:cNvPr>
          <p:cNvSpPr/>
          <p:nvPr/>
        </p:nvSpPr>
        <p:spPr>
          <a:xfrm>
            <a:off x="5080000" y="4657740"/>
            <a:ext cx="2160240" cy="360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Q3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4FC412C1-EE61-4D3E-8EDA-C5B6600C9183}"/>
              </a:ext>
            </a:extLst>
          </p:cNvPr>
          <p:cNvSpPr/>
          <p:nvPr/>
        </p:nvSpPr>
        <p:spPr>
          <a:xfrm>
            <a:off x="2919760" y="4666797"/>
            <a:ext cx="216024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Q2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71188B7-1B84-4D02-A8C6-F534071F309C}"/>
              </a:ext>
            </a:extLst>
          </p:cNvPr>
          <p:cNvSpPr/>
          <p:nvPr/>
        </p:nvSpPr>
        <p:spPr>
          <a:xfrm>
            <a:off x="7240240" y="4657740"/>
            <a:ext cx="2160240" cy="360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600" dirty="0">
                <a:latin typeface="Raleway" panose="020B0503030101060003" pitchFamily="34" charset="0"/>
              </a:rPr>
              <a:t>Q4</a:t>
            </a:r>
          </a:p>
        </p:txBody>
      </p:sp>
      <p:cxnSp>
        <p:nvCxnSpPr>
          <p:cNvPr id="3" name="Gerade Verbindung mit Pfeil 2">
            <a:extLst>
              <a:ext uri="{FF2B5EF4-FFF2-40B4-BE49-F238E27FC236}">
                <a16:creationId xmlns:a16="http://schemas.microsoft.com/office/drawing/2014/main" id="{2E4A7F55-AB61-4D7C-8615-DA840FB6C9E4}"/>
              </a:ext>
            </a:extLst>
          </p:cNvPr>
          <p:cNvCxnSpPr>
            <a:cxnSpLocks/>
          </p:cNvCxnSpPr>
          <p:nvPr/>
        </p:nvCxnSpPr>
        <p:spPr>
          <a:xfrm>
            <a:off x="615504" y="4657700"/>
            <a:ext cx="9073008" cy="0"/>
          </a:xfrm>
          <a:prstGeom prst="straightConnector1">
            <a:avLst/>
          </a:prstGeom>
          <a:ln w="25400">
            <a:solidFill>
              <a:schemeClr val="bg1">
                <a:lumMod val="9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hteck 34">
            <a:extLst>
              <a:ext uri="{FF2B5EF4-FFF2-40B4-BE49-F238E27FC236}">
                <a16:creationId xmlns:a16="http://schemas.microsoft.com/office/drawing/2014/main" id="{7994570D-23AC-4902-BD96-769E6FDBC0D3}"/>
              </a:ext>
            </a:extLst>
          </p:cNvPr>
          <p:cNvSpPr/>
          <p:nvPr/>
        </p:nvSpPr>
        <p:spPr>
          <a:xfrm>
            <a:off x="3640000" y="2137500"/>
            <a:ext cx="144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>
                <a:solidFill>
                  <a:schemeClr val="tx1"/>
                </a:solidFill>
                <a:latin typeface="Raleway" panose="020B0503030101060003" pitchFamily="34" charset="0"/>
              </a:rPr>
              <a:t>evaluate employees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49405600-38C0-4684-A16E-B2B9091B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989" y="14887"/>
            <a:ext cx="5718232" cy="1006429"/>
          </a:xfrm>
        </p:spPr>
        <p:txBody>
          <a:bodyPr/>
          <a:lstStyle/>
          <a:p>
            <a:r>
              <a:rPr lang="de-DE" dirty="0">
                <a:solidFill>
                  <a:schemeClr val="bg1">
                    <a:lumMod val="95000"/>
                  </a:schemeClr>
                </a:solidFill>
              </a:rPr>
              <a:t>Jahresthemen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1D748DE5-2227-418D-BA1D-612800D34AC7}"/>
              </a:ext>
            </a:extLst>
          </p:cNvPr>
          <p:cNvSpPr/>
          <p:nvPr/>
        </p:nvSpPr>
        <p:spPr>
          <a:xfrm>
            <a:off x="7960178" y="3577740"/>
            <a:ext cx="1440024" cy="7199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Define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Team Goals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2B2C3539-998A-4705-A802-CB66E86D0443}"/>
              </a:ext>
            </a:extLst>
          </p:cNvPr>
          <p:cNvSpPr/>
          <p:nvPr/>
        </p:nvSpPr>
        <p:spPr>
          <a:xfrm>
            <a:off x="759520" y="3577740"/>
            <a:ext cx="1440024" cy="7199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Agree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Team Goals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9BAC9CB-27CC-4931-AA46-4B2CD0CE2A4D}"/>
              </a:ext>
            </a:extLst>
          </p:cNvPr>
          <p:cNvSpPr/>
          <p:nvPr/>
        </p:nvSpPr>
        <p:spPr>
          <a:xfrm>
            <a:off x="8680261" y="4297700"/>
            <a:ext cx="72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3EB86640-C3F2-4C8B-828C-E3848B963FA1}"/>
              </a:ext>
            </a:extLst>
          </p:cNvPr>
          <p:cNvSpPr/>
          <p:nvPr/>
        </p:nvSpPr>
        <p:spPr>
          <a:xfrm>
            <a:off x="759520" y="4297700"/>
            <a:ext cx="720000" cy="36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CBB24E6D-C6F0-4A69-9017-A8DA3BD62C69}"/>
              </a:ext>
            </a:extLst>
          </p:cNvPr>
          <p:cNvSpPr/>
          <p:nvPr/>
        </p:nvSpPr>
        <p:spPr>
          <a:xfrm>
            <a:off x="7960320" y="2857500"/>
            <a:ext cx="1440024" cy="7199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Define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YOUR Goals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F0E5729E-57F1-48FB-B857-761CF802082F}"/>
              </a:ext>
            </a:extLst>
          </p:cNvPr>
          <p:cNvSpPr/>
          <p:nvPr/>
        </p:nvSpPr>
        <p:spPr>
          <a:xfrm>
            <a:off x="7240240" y="1417500"/>
            <a:ext cx="1440024" cy="71992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Annual </a:t>
            </a:r>
            <a:r>
              <a:rPr lang="de-DE" sz="1600" dirty="0" err="1">
                <a:solidFill>
                  <a:schemeClr val="tx1"/>
                </a:solidFill>
                <a:latin typeface="Raleway" panose="020B0503030101060003" pitchFamily="34" charset="0"/>
              </a:rPr>
              <a:t>Org</a:t>
            </a:r>
            <a:r>
              <a:rPr lang="de-DE" sz="1600" dirty="0">
                <a:solidFill>
                  <a:schemeClr val="tx1"/>
                </a:solidFill>
                <a:latin typeface="Raleway" panose="020B0503030101060003" pitchFamily="34" charset="0"/>
              </a:rPr>
              <a:t> Tasks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9574A44A-54CB-466F-B20B-0860DB727AC8}"/>
              </a:ext>
            </a:extLst>
          </p:cNvPr>
          <p:cNvSpPr/>
          <p:nvPr/>
        </p:nvSpPr>
        <p:spPr>
          <a:xfrm>
            <a:off x="6519935" y="3289620"/>
            <a:ext cx="1440024" cy="648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400" dirty="0">
                <a:solidFill>
                  <a:schemeClr val="tx1"/>
                </a:solidFill>
                <a:latin typeface="Raleway" panose="020B0503030101060003" pitchFamily="34" charset="0"/>
              </a:rPr>
              <a:t>Plan </a:t>
            </a:r>
            <a:r>
              <a:rPr lang="de-DE" sz="1400" dirty="0" err="1">
                <a:solidFill>
                  <a:schemeClr val="tx1"/>
                </a:solidFill>
                <a:latin typeface="Raleway" panose="020B0503030101060003" pitchFamily="34" charset="0"/>
              </a:rPr>
              <a:t>next</a:t>
            </a:r>
            <a:r>
              <a:rPr lang="de-DE" sz="1400" dirty="0">
                <a:solidFill>
                  <a:schemeClr val="tx1"/>
                </a:solidFill>
                <a:latin typeface="Raleway" panose="020B0503030101060003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Raleway" panose="020B0503030101060003" pitchFamily="34" charset="0"/>
              </a:rPr>
              <a:t>years</a:t>
            </a:r>
            <a:r>
              <a:rPr lang="de-DE" sz="1400" dirty="0">
                <a:solidFill>
                  <a:schemeClr val="tx1"/>
                </a:solidFill>
                <a:latin typeface="Raleway" panose="020B0503030101060003" pitchFamily="34" charset="0"/>
              </a:rPr>
              <a:t> </a:t>
            </a:r>
            <a:r>
              <a:rPr lang="de-DE" sz="1400" dirty="0" err="1">
                <a:solidFill>
                  <a:schemeClr val="tx1"/>
                </a:solidFill>
                <a:latin typeface="Raleway" panose="020B0503030101060003" pitchFamily="34" charset="0"/>
              </a:rPr>
              <a:t>appointments</a:t>
            </a:r>
            <a:endParaRPr lang="de-DE" sz="14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48" name="Pfeil: nach unten 47">
            <a:extLst>
              <a:ext uri="{FF2B5EF4-FFF2-40B4-BE49-F238E27FC236}">
                <a16:creationId xmlns:a16="http://schemas.microsoft.com/office/drawing/2014/main" id="{02FB8399-EBFA-4420-90F6-18E6BCB8F0BD}"/>
              </a:ext>
            </a:extLst>
          </p:cNvPr>
          <p:cNvSpPr/>
          <p:nvPr/>
        </p:nvSpPr>
        <p:spPr>
          <a:xfrm>
            <a:off x="7456264" y="3937780"/>
            <a:ext cx="504000" cy="719920"/>
          </a:xfrm>
          <a:prstGeom prst="downArrow">
            <a:avLst>
              <a:gd name="adj1" fmla="val 100000"/>
              <a:gd name="adj2" fmla="val 50000"/>
            </a:avLst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40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52" name="Rechteck 51">
            <a:extLst>
              <a:ext uri="{FF2B5EF4-FFF2-40B4-BE49-F238E27FC236}">
                <a16:creationId xmlns:a16="http://schemas.microsoft.com/office/drawing/2014/main" id="{4C0B8FAC-8B0F-436F-8E5E-A63996C7F585}"/>
              </a:ext>
            </a:extLst>
          </p:cNvPr>
          <p:cNvSpPr/>
          <p:nvPr/>
        </p:nvSpPr>
        <p:spPr>
          <a:xfrm>
            <a:off x="7960480" y="2137500"/>
            <a:ext cx="1440000" cy="7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r>
              <a:rPr lang="de-DE" sz="1600">
                <a:solidFill>
                  <a:schemeClr val="tx1"/>
                </a:solidFill>
                <a:latin typeface="Raleway" panose="020B0503030101060003" pitchFamily="34" charset="0"/>
              </a:rPr>
              <a:t>evaluate employees</a:t>
            </a:r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C0720714-294A-4B32-8AFC-050969F3EE01}"/>
              </a:ext>
            </a:extLst>
          </p:cNvPr>
          <p:cNvSpPr/>
          <p:nvPr/>
        </p:nvSpPr>
        <p:spPr>
          <a:xfrm>
            <a:off x="4359920" y="2857500"/>
            <a:ext cx="720000" cy="18002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t"/>
          <a:lstStyle/>
          <a:p>
            <a:pPr algn="ctr"/>
            <a:endParaRPr lang="de-DE" sz="1600" dirty="0">
              <a:solidFill>
                <a:schemeClr val="tx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58181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4DADBB95-09F2-4978-9A1E-181B4531C83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3740" y="-166836"/>
            <a:ext cx="1030630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3426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FCB5F5E-A3EF-4102-A837-FACB0199F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2137420"/>
            <a:ext cx="1490388" cy="149038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E3DD28F-14CE-4F71-82B1-68A2542D3554}"/>
              </a:ext>
            </a:extLst>
          </p:cNvPr>
          <p:cNvSpPr txBox="1"/>
          <p:nvPr/>
        </p:nvSpPr>
        <p:spPr>
          <a:xfrm>
            <a:off x="1911648" y="1849388"/>
            <a:ext cx="816281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>
                <a:solidFill>
                  <a:schemeClr val="bg1"/>
                </a:solidFill>
                <a:latin typeface="Raleway" panose="020B0503030101060003" pitchFamily="34" charset="0"/>
              </a:rPr>
              <a:t>LEBEN-FÜHREN</a:t>
            </a:r>
          </a:p>
        </p:txBody>
      </p:sp>
    </p:spTree>
    <p:extLst>
      <p:ext uri="{BB962C8B-B14F-4D97-AF65-F5344CB8AC3E}">
        <p14:creationId xmlns:p14="http://schemas.microsoft.com/office/powerpoint/2010/main" val="209096545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FCB5F5E-A3EF-4102-A837-FACB0199F7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488" y="2137420"/>
            <a:ext cx="1490388" cy="149038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E3DD28F-14CE-4F71-82B1-68A2542D3554}"/>
              </a:ext>
            </a:extLst>
          </p:cNvPr>
          <p:cNvSpPr txBox="1"/>
          <p:nvPr/>
        </p:nvSpPr>
        <p:spPr>
          <a:xfrm>
            <a:off x="1911648" y="1849388"/>
            <a:ext cx="84241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0" dirty="0">
                <a:solidFill>
                  <a:schemeClr val="bg1"/>
                </a:solidFill>
                <a:latin typeface="Raleway" panose="020B0503030101060003" pitchFamily="34" charset="0"/>
              </a:rPr>
              <a:t>LEBEN</a:t>
            </a:r>
            <a:r>
              <a:rPr lang="de-DE" sz="8000" dirty="0">
                <a:solidFill>
                  <a:schemeClr val="tx1">
                    <a:lumMod val="75000"/>
                    <a:lumOff val="25000"/>
                  </a:schemeClr>
                </a:solidFill>
                <a:latin typeface="Raleway" panose="020B0503030101060003" pitchFamily="34" charset="0"/>
              </a:rPr>
              <a:t>-FÜHREN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F96FE56B-9053-4ED9-9DF9-E0EF2C838BE2}"/>
              </a:ext>
            </a:extLst>
          </p:cNvPr>
          <p:cNvSpPr/>
          <p:nvPr/>
        </p:nvSpPr>
        <p:spPr>
          <a:xfrm>
            <a:off x="471488" y="2137420"/>
            <a:ext cx="1512168" cy="151216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1074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E313A2A0-FCEE-4B19-B7BF-61D27BE9447A}"/>
              </a:ext>
            </a:extLst>
          </p:cNvPr>
          <p:cNvSpPr txBox="1">
            <a:spLocks/>
          </p:cNvSpPr>
          <p:nvPr/>
        </p:nvSpPr>
        <p:spPr>
          <a:xfrm>
            <a:off x="0" y="3145532"/>
            <a:ext cx="4359921" cy="1872208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4400" dirty="0"/>
              <a:t>Rang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03DE9C-F18E-4A6E-BE0B-90D290867B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20" y="-382860"/>
            <a:ext cx="10181572" cy="678771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8DDA965-D7CB-4A6B-91CF-6BE83682CD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961" y="-33200"/>
            <a:ext cx="5434192" cy="6313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40655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Inhaltsplatzhalter 5">
            <a:extLst>
              <a:ext uri="{FF2B5EF4-FFF2-40B4-BE49-F238E27FC236}">
                <a16:creationId xmlns:a16="http://schemas.microsoft.com/office/drawing/2014/main" id="{E313A2A0-FCEE-4B19-B7BF-61D27BE9447A}"/>
              </a:ext>
            </a:extLst>
          </p:cNvPr>
          <p:cNvSpPr txBox="1">
            <a:spLocks/>
          </p:cNvSpPr>
          <p:nvPr/>
        </p:nvSpPr>
        <p:spPr>
          <a:xfrm>
            <a:off x="0" y="3145532"/>
            <a:ext cx="4359921" cy="1872208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4400" dirty="0"/>
              <a:t>Rang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03DE9C-F18E-4A6E-BE0B-90D290867B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420" y="-382860"/>
            <a:ext cx="10181572" cy="678771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8DDA965-D7CB-4A6B-91CF-6BE83682CD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19961" y="-33200"/>
            <a:ext cx="5434192" cy="6313497"/>
          </a:xfrm>
          <a:prstGeom prst="rect">
            <a:avLst/>
          </a:prstGeom>
        </p:spPr>
      </p:pic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4CC006B-6A8C-404A-9384-840E33E02EFA}"/>
              </a:ext>
            </a:extLst>
          </p:cNvPr>
          <p:cNvSpPr txBox="1">
            <a:spLocks/>
          </p:cNvSpPr>
          <p:nvPr/>
        </p:nvSpPr>
        <p:spPr>
          <a:xfrm>
            <a:off x="-14902" y="3361556"/>
            <a:ext cx="10160000" cy="864096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</a:pPr>
            <a:r>
              <a:rPr lang="de-DE" sz="3600" dirty="0"/>
              <a:t>Du hast nur ein Leben. Mach was draus!</a:t>
            </a:r>
          </a:p>
        </p:txBody>
      </p:sp>
    </p:spTree>
    <p:extLst>
      <p:ext uri="{BB962C8B-B14F-4D97-AF65-F5344CB8AC3E}">
        <p14:creationId xmlns:p14="http://schemas.microsoft.com/office/powerpoint/2010/main" val="36913236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4776" y="0"/>
            <a:ext cx="10184776" cy="571500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802991" y="4513684"/>
            <a:ext cx="3357009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de-DE" sz="6600" dirty="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</a:rPr>
              <a:t>Fragen?</a:t>
            </a:r>
          </a:p>
        </p:txBody>
      </p:sp>
    </p:spTree>
    <p:extLst>
      <p:ext uri="{BB962C8B-B14F-4D97-AF65-F5344CB8AC3E}">
        <p14:creationId xmlns:p14="http://schemas.microsoft.com/office/powerpoint/2010/main" val="3572072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AA6BFF9-4ACF-4001-99D5-A13BBD9BA9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0242714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16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AEB9D9A-EBAF-4266-9C3A-787932BDF4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1017250" cy="5715000"/>
          </a:xfrm>
        </p:spPr>
      </p:pic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A6526CB-4C3A-42E1-A8B3-3006D13313A0}"/>
              </a:ext>
            </a:extLst>
          </p:cNvPr>
          <p:cNvSpPr txBox="1">
            <a:spLocks/>
          </p:cNvSpPr>
          <p:nvPr/>
        </p:nvSpPr>
        <p:spPr>
          <a:xfrm>
            <a:off x="-392608" y="4297660"/>
            <a:ext cx="10153128" cy="1080120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4400" dirty="0"/>
              <a:t>Was nicht geplant ist, passiert nicht</a:t>
            </a:r>
          </a:p>
        </p:txBody>
      </p:sp>
    </p:spTree>
    <p:extLst>
      <p:ext uri="{BB962C8B-B14F-4D97-AF65-F5344CB8AC3E}">
        <p14:creationId xmlns:p14="http://schemas.microsoft.com/office/powerpoint/2010/main" val="1919950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756FDF5-B614-4FCD-A560-D3AA581F10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72" y="-1"/>
            <a:ext cx="10153128" cy="5693601"/>
          </a:xfrm>
          <a:prstGeom prst="rect">
            <a:avLst/>
          </a:prstGeom>
        </p:spPr>
      </p:pic>
      <p:sp>
        <p:nvSpPr>
          <p:cNvPr id="4" name="Inhaltsplatzhalter 5">
            <a:extLst>
              <a:ext uri="{FF2B5EF4-FFF2-40B4-BE49-F238E27FC236}">
                <a16:creationId xmlns:a16="http://schemas.microsoft.com/office/drawing/2014/main" id="{569116F3-651C-4784-BA52-692DD490629D}"/>
              </a:ext>
            </a:extLst>
          </p:cNvPr>
          <p:cNvSpPr txBox="1">
            <a:spLocks/>
          </p:cNvSpPr>
          <p:nvPr/>
        </p:nvSpPr>
        <p:spPr>
          <a:xfrm>
            <a:off x="-392608" y="4297660"/>
            <a:ext cx="4753918" cy="1080120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4400" dirty="0"/>
              <a:t>The Art </a:t>
            </a:r>
            <a:r>
              <a:rPr lang="de-DE" sz="4400" dirty="0" err="1"/>
              <a:t>of</a:t>
            </a:r>
            <a:r>
              <a:rPr lang="de-DE" sz="4400" dirty="0"/>
              <a:t> </a:t>
            </a:r>
            <a:r>
              <a:rPr lang="de-DE" sz="4400" dirty="0" err="1"/>
              <a:t>No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1163265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C95A363-B6AF-4EDE-A963-2256E36D08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160000" cy="6780696"/>
          </a:xfrm>
          <a:prstGeom prst="rect">
            <a:avLst/>
          </a:prstGeom>
        </p:spPr>
      </p:pic>
      <p:sp>
        <p:nvSpPr>
          <p:cNvPr id="5" name="Inhaltsplatzhalter 5">
            <a:extLst>
              <a:ext uri="{FF2B5EF4-FFF2-40B4-BE49-F238E27FC236}">
                <a16:creationId xmlns:a16="http://schemas.microsoft.com/office/drawing/2014/main" id="{0B1A3C71-7FB4-4536-8072-9B9B556478E7}"/>
              </a:ext>
            </a:extLst>
          </p:cNvPr>
          <p:cNvSpPr txBox="1">
            <a:spLocks/>
          </p:cNvSpPr>
          <p:nvPr/>
        </p:nvSpPr>
        <p:spPr>
          <a:xfrm>
            <a:off x="-896664" y="409228"/>
            <a:ext cx="5546006" cy="1080120"/>
          </a:xfrm>
          <a:prstGeom prst="rect">
            <a:avLst/>
          </a:prstGeom>
          <a:solidFill>
            <a:schemeClr val="tx1"/>
          </a:solidFill>
        </p:spPr>
        <p:txBody>
          <a:bodyPr vert="horz" lIns="360000" tIns="45720" rIns="360000" bIns="45720" rtlCol="0" anchor="ctr">
            <a:normAutofit/>
          </a:bodyPr>
          <a:lstStyle>
            <a:lvl1pPr marL="152394" indent="-152394" algn="l" defTabSz="76197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1pPr>
            <a:lvl2pPr marL="57147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2pPr>
            <a:lvl3pPr marL="952462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3pPr>
            <a:lvl4pPr marL="1333447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4pPr>
            <a:lvl5pPr marL="1714431" indent="-152394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200" kern="1200">
                <a:solidFill>
                  <a:schemeClr val="bg1">
                    <a:lumMod val="95000"/>
                  </a:schemeClr>
                </a:solidFill>
                <a:latin typeface="Raleway" panose="020B0503030101060003" pitchFamily="34" charset="0"/>
                <a:ea typeface="+mn-ea"/>
                <a:cs typeface="+mn-cs"/>
              </a:defRPr>
            </a:lvl5pPr>
            <a:lvl6pPr marL="209541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476401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857386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238370" indent="-190492" algn="l" defTabSz="761970" rtl="0" eaLnBrk="1" latinLnBrk="0" hangingPunct="1">
              <a:lnSpc>
                <a:spcPct val="90000"/>
              </a:lnSpc>
              <a:spcBef>
                <a:spcPts val="208"/>
              </a:spcBef>
              <a:spcAft>
                <a:spcPts val="208"/>
              </a:spcAft>
              <a:buClr>
                <a:schemeClr val="accent1"/>
              </a:buClr>
              <a:buFont typeface="Wingdings 2" pitchFamily="18" charset="2"/>
              <a:buChar char=""/>
              <a:defRPr sz="1167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de-DE" sz="4400" dirty="0"/>
              <a:t>(Zu) viel zu tun?</a:t>
            </a:r>
          </a:p>
        </p:txBody>
      </p:sp>
    </p:spTree>
    <p:extLst>
      <p:ext uri="{BB962C8B-B14F-4D97-AF65-F5344CB8AC3E}">
        <p14:creationId xmlns:p14="http://schemas.microsoft.com/office/powerpoint/2010/main" val="1988394170"/>
      </p:ext>
    </p:extLst>
  </p:cSld>
  <p:clrMapOvr>
    <a:masterClrMapping/>
  </p:clrMapOvr>
</p:sld>
</file>

<file path=ppt/theme/theme1.xml><?xml version="1.0" encoding="utf-8"?>
<a:theme xmlns:a="http://schemas.openxmlformats.org/drawingml/2006/main" name="Rahmen">
  <a:themeElements>
    <a:clrScheme name="OLAF">
      <a:dk1>
        <a:sysClr val="windowText" lastClr="000000"/>
      </a:dk1>
      <a:lt1>
        <a:sysClr val="window" lastClr="FFFFFF"/>
      </a:lt1>
      <a:dk2>
        <a:srgbClr val="58595B"/>
      </a:dk2>
      <a:lt2>
        <a:srgbClr val="B6B6B6"/>
      </a:lt2>
      <a:accent1>
        <a:srgbClr val="A81A40"/>
      </a:accent1>
      <a:accent2>
        <a:srgbClr val="F58025"/>
      </a:accent2>
      <a:accent3>
        <a:srgbClr val="FBAD18"/>
      </a:accent3>
      <a:accent4>
        <a:srgbClr val="24387F"/>
      </a:accent4>
      <a:accent5>
        <a:srgbClr val="009055"/>
      </a:accent5>
      <a:accent6>
        <a:srgbClr val="6E298D"/>
      </a:accent6>
      <a:hlink>
        <a:srgbClr val="AD1F1F"/>
      </a:hlink>
      <a:folHlink>
        <a:srgbClr val="FFC42F"/>
      </a:folHlink>
    </a:clrScheme>
    <a:fontScheme name="Rahmen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ahmen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TM03457475[[fn=Rahmen]]</Template>
  <TotalTime>0</TotalTime>
  <Words>484</Words>
  <Application>Microsoft Office PowerPoint</Application>
  <PresentationFormat>Benutzerdefiniert</PresentationFormat>
  <Paragraphs>254</Paragraphs>
  <Slides>58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4" baseType="lpstr">
      <vt:lpstr>Garamond</vt:lpstr>
      <vt:lpstr>Wingdings 2</vt:lpstr>
      <vt:lpstr>Corbel</vt:lpstr>
      <vt:lpstr>Raleway</vt:lpstr>
      <vt:lpstr>Calibri</vt:lpstr>
      <vt:lpstr>Rahmen</vt:lpstr>
      <vt:lpstr>Das Führungsjahr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Wochenthemen</vt:lpstr>
      <vt:lpstr>PowerPoint-Präsentation</vt:lpstr>
      <vt:lpstr>Wochenthemen</vt:lpstr>
      <vt:lpstr>PowerPoint-Präsentation</vt:lpstr>
      <vt:lpstr>Wochenthemen</vt:lpstr>
      <vt:lpstr>PowerPoint-Präsentation</vt:lpstr>
      <vt:lpstr>Wochenthemen</vt:lpstr>
      <vt:lpstr>PowerPoint-Präsentation</vt:lpstr>
      <vt:lpstr>Wochenthemen</vt:lpstr>
      <vt:lpstr>PowerPoint-Präsentation</vt:lpstr>
      <vt:lpstr>Wochenthemen</vt:lpstr>
      <vt:lpstr>PowerPoint-Präsentation</vt:lpstr>
      <vt:lpstr>Wochenthemen</vt:lpstr>
      <vt:lpstr>PowerPoint-Präsentation</vt:lpstr>
      <vt:lpstr>PowerPoint-Präsentation</vt:lpstr>
      <vt:lpstr>Monatsthemen</vt:lpstr>
      <vt:lpstr>PowerPoint-Präsentation</vt:lpstr>
      <vt:lpstr>Monatsthemen</vt:lpstr>
      <vt:lpstr>PowerPoint-Präsentation</vt:lpstr>
      <vt:lpstr>PowerPoint-Präsentation</vt:lpstr>
      <vt:lpstr>Quartalsthemen</vt:lpstr>
      <vt:lpstr>PowerPoint-Präsentation</vt:lpstr>
      <vt:lpstr>Quartalsthemen</vt:lpstr>
      <vt:lpstr>PowerPoint-Präsentation</vt:lpstr>
      <vt:lpstr>Quartalsthemen</vt:lpstr>
      <vt:lpstr>PowerPoint-Präsentation</vt:lpstr>
      <vt:lpstr>PowerPoint-Präsentation</vt:lpstr>
      <vt:lpstr>Jahresthemen</vt:lpstr>
      <vt:lpstr>PowerPoint-Präsentation</vt:lpstr>
      <vt:lpstr>Jahresthemen</vt:lpstr>
      <vt:lpstr>PowerPoint-Präsentation</vt:lpstr>
      <vt:lpstr>Jahresthemen</vt:lpstr>
      <vt:lpstr>PowerPoint-Präsentation</vt:lpstr>
      <vt:lpstr>PowerPoint-Präsentation</vt:lpstr>
      <vt:lpstr>Jahresthemen</vt:lpstr>
      <vt:lpstr>PowerPoint-Präsentation</vt:lpstr>
      <vt:lpstr>Jahresthemen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Olaf Dammann</dc:creator>
  <cp:lastModifiedBy>Olaf Kapinski</cp:lastModifiedBy>
  <cp:revision>433</cp:revision>
  <cp:lastPrinted>2015-02-03T06:41:04Z</cp:lastPrinted>
  <dcterms:created xsi:type="dcterms:W3CDTF">2014-08-22T18:55:42Z</dcterms:created>
  <dcterms:modified xsi:type="dcterms:W3CDTF">2020-11-17T14:40:08Z</dcterms:modified>
</cp:coreProperties>
</file>